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  <p:sldMasterId id="2147483739" r:id="rId4"/>
  </p:sldMasterIdLst>
  <p:notesMasterIdLst>
    <p:notesMasterId r:id="rId30"/>
  </p:notesMasterIdLst>
  <p:handoutMasterIdLst>
    <p:handoutMasterId r:id="rId31"/>
  </p:handoutMasterIdLst>
  <p:sldIdLst>
    <p:sldId id="256" r:id="rId5"/>
    <p:sldId id="259" r:id="rId6"/>
    <p:sldId id="280" r:id="rId7"/>
    <p:sldId id="281" r:id="rId8"/>
    <p:sldId id="286" r:id="rId9"/>
    <p:sldId id="262" r:id="rId10"/>
    <p:sldId id="283" r:id="rId11"/>
    <p:sldId id="282" r:id="rId12"/>
    <p:sldId id="296" r:id="rId13"/>
    <p:sldId id="285" r:id="rId14"/>
    <p:sldId id="287" r:id="rId15"/>
    <p:sldId id="289" r:id="rId16"/>
    <p:sldId id="288" r:id="rId17"/>
    <p:sldId id="291" r:id="rId18"/>
    <p:sldId id="290" r:id="rId19"/>
    <p:sldId id="293" r:id="rId20"/>
    <p:sldId id="292" r:id="rId21"/>
    <p:sldId id="284" r:id="rId22"/>
    <p:sldId id="295" r:id="rId23"/>
    <p:sldId id="298" r:id="rId24"/>
    <p:sldId id="294" r:id="rId25"/>
    <p:sldId id="299" r:id="rId26"/>
    <p:sldId id="300" r:id="rId27"/>
    <p:sldId id="273" r:id="rId28"/>
    <p:sldId id="279" r:id="rId29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>
          <p15:clr>
            <a:srgbClr val="A4A3A4"/>
          </p15:clr>
        </p15:guide>
        <p15:guide id="2" pos="268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313"/>
    <p:restoredTop sz="95707"/>
  </p:normalViewPr>
  <p:slideViewPr>
    <p:cSldViewPr>
      <p:cViewPr>
        <p:scale>
          <a:sx n="131" d="100"/>
          <a:sy n="131" d="100"/>
        </p:scale>
        <p:origin x="2984" y="2256"/>
      </p:cViewPr>
      <p:guideLst>
        <p:guide orient="horz"/>
        <p:guide pos="268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handoutMaster" Target="handoutMasters/handout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76B8876-BF1B-4FD1-79B7-98FAC21835D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CC56F95-3A77-F60B-03A6-E315F5D074E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fld id="{24A7FEC4-86E2-0443-A60C-B971926F5B81}" type="datetimeFigureOut">
              <a:rPr lang="en-US"/>
              <a:pPr>
                <a:defRPr/>
              </a:pPr>
              <a:t>11/20/22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B208B9-2D1D-4F2C-E993-504DB7FC495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AA11D1-F37F-C5AB-92E0-6BB6F516DDF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062E090E-A3D1-124F-A560-4045CDCB70C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E3290EC-4591-0B32-ED86-745EB219AEA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97E7CCC-0A3B-C440-1B85-98B8B2CA9E5C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F65E29D5-DB8D-2245-B0BC-725B4760C078}" type="datetimeFigureOut">
              <a:rPr lang="en-US"/>
              <a:pPr>
                <a:defRPr/>
              </a:pPr>
              <a:t>11/20/22</a:t>
            </a:fld>
            <a:endParaRPr 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43D148F1-4AFD-35F2-E353-2B265745124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4ED8ED9D-6367-ECC1-64CC-A33AFA4E45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58C311-7618-AC6B-2412-DD94ABB207E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744619-2566-9E92-7862-D6FBAAE3B3F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61FEC473-3274-D946-9A3B-CE43E7A691C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Slide Image Placeholder 1">
            <a:extLst>
              <a:ext uri="{FF2B5EF4-FFF2-40B4-BE49-F238E27FC236}">
                <a16:creationId xmlns:a16="http://schemas.microsoft.com/office/drawing/2014/main" id="{F85C84D1-3374-1AA5-7D24-3E087A5D7A2A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3250" name="Notes Placeholder 2">
            <a:extLst>
              <a:ext uri="{FF2B5EF4-FFF2-40B4-BE49-F238E27FC236}">
                <a16:creationId xmlns:a16="http://schemas.microsoft.com/office/drawing/2014/main" id="{47211F9B-DF0F-A149-32DD-220BF5062DAB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53251" name="Slide Number Placeholder 3">
            <a:extLst>
              <a:ext uri="{FF2B5EF4-FFF2-40B4-BE49-F238E27FC236}">
                <a16:creationId xmlns:a16="http://schemas.microsoft.com/office/drawing/2014/main" id="{0BE8ADC1-2BF2-C80C-AE08-3C2E197071A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8A42B8F-4D6C-BB4C-9BD3-F34DF3F00C74}" type="slidenum">
              <a:rPr lang="en-US" altLang="en-US" smtClean="0"/>
              <a:pPr>
                <a:spcBef>
                  <a:spcPct val="0"/>
                </a:spcBef>
              </a:pPr>
              <a:t>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Slide Image Placeholder 1">
            <a:extLst>
              <a:ext uri="{FF2B5EF4-FFF2-40B4-BE49-F238E27FC236}">
                <a16:creationId xmlns:a16="http://schemas.microsoft.com/office/drawing/2014/main" id="{4F98926A-502C-D338-83E0-86435B440CE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5298" name="Notes Placeholder 2">
            <a:extLst>
              <a:ext uri="{FF2B5EF4-FFF2-40B4-BE49-F238E27FC236}">
                <a16:creationId xmlns:a16="http://schemas.microsoft.com/office/drawing/2014/main" id="{13993C89-B063-7375-DBDC-ED358BE15270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55299" name="Slide Number Placeholder 3">
            <a:extLst>
              <a:ext uri="{FF2B5EF4-FFF2-40B4-BE49-F238E27FC236}">
                <a16:creationId xmlns:a16="http://schemas.microsoft.com/office/drawing/2014/main" id="{585FF899-8FE2-4D6D-24C6-C7C18D126A8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2287AD5D-CB27-1B47-A9AE-1C99EF0E13F6}" type="slidenum">
              <a:rPr lang="en-US" altLang="en-US" smtClean="0"/>
              <a:pPr>
                <a:spcBef>
                  <a:spcPct val="0"/>
                </a:spcBef>
              </a:pPr>
              <a:t>10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58111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Slide Image Placeholder 1">
            <a:extLst>
              <a:ext uri="{FF2B5EF4-FFF2-40B4-BE49-F238E27FC236}">
                <a16:creationId xmlns:a16="http://schemas.microsoft.com/office/drawing/2014/main" id="{4F98926A-502C-D338-83E0-86435B440CE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5298" name="Notes Placeholder 2">
            <a:extLst>
              <a:ext uri="{FF2B5EF4-FFF2-40B4-BE49-F238E27FC236}">
                <a16:creationId xmlns:a16="http://schemas.microsoft.com/office/drawing/2014/main" id="{13993C89-B063-7375-DBDC-ED358BE15270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55299" name="Slide Number Placeholder 3">
            <a:extLst>
              <a:ext uri="{FF2B5EF4-FFF2-40B4-BE49-F238E27FC236}">
                <a16:creationId xmlns:a16="http://schemas.microsoft.com/office/drawing/2014/main" id="{585FF899-8FE2-4D6D-24C6-C7C18D126A8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2287AD5D-CB27-1B47-A9AE-1C99EF0E13F6}" type="slidenum">
              <a:rPr lang="en-US" altLang="en-US" smtClean="0"/>
              <a:pPr>
                <a:spcBef>
                  <a:spcPct val="0"/>
                </a:spcBef>
              </a:pPr>
              <a:t>11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144279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Slide Image Placeholder 1">
            <a:extLst>
              <a:ext uri="{FF2B5EF4-FFF2-40B4-BE49-F238E27FC236}">
                <a16:creationId xmlns:a16="http://schemas.microsoft.com/office/drawing/2014/main" id="{4F98926A-502C-D338-83E0-86435B440CE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5298" name="Notes Placeholder 2">
            <a:extLst>
              <a:ext uri="{FF2B5EF4-FFF2-40B4-BE49-F238E27FC236}">
                <a16:creationId xmlns:a16="http://schemas.microsoft.com/office/drawing/2014/main" id="{13993C89-B063-7375-DBDC-ED358BE15270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55299" name="Slide Number Placeholder 3">
            <a:extLst>
              <a:ext uri="{FF2B5EF4-FFF2-40B4-BE49-F238E27FC236}">
                <a16:creationId xmlns:a16="http://schemas.microsoft.com/office/drawing/2014/main" id="{585FF899-8FE2-4D6D-24C6-C7C18D126A8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2287AD5D-CB27-1B47-A9AE-1C99EF0E13F6}" type="slidenum">
              <a:rPr lang="en-US" altLang="en-US" smtClean="0"/>
              <a:pPr>
                <a:spcBef>
                  <a:spcPct val="0"/>
                </a:spcBef>
              </a:pPr>
              <a:t>12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453061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Slide Image Placeholder 1">
            <a:extLst>
              <a:ext uri="{FF2B5EF4-FFF2-40B4-BE49-F238E27FC236}">
                <a16:creationId xmlns:a16="http://schemas.microsoft.com/office/drawing/2014/main" id="{4F98926A-502C-D338-83E0-86435B440CE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5298" name="Notes Placeholder 2">
            <a:extLst>
              <a:ext uri="{FF2B5EF4-FFF2-40B4-BE49-F238E27FC236}">
                <a16:creationId xmlns:a16="http://schemas.microsoft.com/office/drawing/2014/main" id="{13993C89-B063-7375-DBDC-ED358BE15270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55299" name="Slide Number Placeholder 3">
            <a:extLst>
              <a:ext uri="{FF2B5EF4-FFF2-40B4-BE49-F238E27FC236}">
                <a16:creationId xmlns:a16="http://schemas.microsoft.com/office/drawing/2014/main" id="{585FF899-8FE2-4D6D-24C6-C7C18D126A8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2287AD5D-CB27-1B47-A9AE-1C99EF0E13F6}" type="slidenum">
              <a:rPr lang="en-US" altLang="en-US" smtClean="0"/>
              <a:pPr>
                <a:spcBef>
                  <a:spcPct val="0"/>
                </a:spcBef>
              </a:pPr>
              <a:t>13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191999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Slide Image Placeholder 1">
            <a:extLst>
              <a:ext uri="{FF2B5EF4-FFF2-40B4-BE49-F238E27FC236}">
                <a16:creationId xmlns:a16="http://schemas.microsoft.com/office/drawing/2014/main" id="{4F98926A-502C-D338-83E0-86435B440CE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5298" name="Notes Placeholder 2">
            <a:extLst>
              <a:ext uri="{FF2B5EF4-FFF2-40B4-BE49-F238E27FC236}">
                <a16:creationId xmlns:a16="http://schemas.microsoft.com/office/drawing/2014/main" id="{13993C89-B063-7375-DBDC-ED358BE15270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55299" name="Slide Number Placeholder 3">
            <a:extLst>
              <a:ext uri="{FF2B5EF4-FFF2-40B4-BE49-F238E27FC236}">
                <a16:creationId xmlns:a16="http://schemas.microsoft.com/office/drawing/2014/main" id="{585FF899-8FE2-4D6D-24C6-C7C18D126A8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2287AD5D-CB27-1B47-A9AE-1C99EF0E13F6}" type="slidenum">
              <a:rPr lang="en-US" altLang="en-US" smtClean="0"/>
              <a:pPr>
                <a:spcBef>
                  <a:spcPct val="0"/>
                </a:spcBef>
              </a:pPr>
              <a:t>14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367298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Slide Image Placeholder 1">
            <a:extLst>
              <a:ext uri="{FF2B5EF4-FFF2-40B4-BE49-F238E27FC236}">
                <a16:creationId xmlns:a16="http://schemas.microsoft.com/office/drawing/2014/main" id="{4F98926A-502C-D338-83E0-86435B440CE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5298" name="Notes Placeholder 2">
            <a:extLst>
              <a:ext uri="{FF2B5EF4-FFF2-40B4-BE49-F238E27FC236}">
                <a16:creationId xmlns:a16="http://schemas.microsoft.com/office/drawing/2014/main" id="{13993C89-B063-7375-DBDC-ED358BE15270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55299" name="Slide Number Placeholder 3">
            <a:extLst>
              <a:ext uri="{FF2B5EF4-FFF2-40B4-BE49-F238E27FC236}">
                <a16:creationId xmlns:a16="http://schemas.microsoft.com/office/drawing/2014/main" id="{585FF899-8FE2-4D6D-24C6-C7C18D126A8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2287AD5D-CB27-1B47-A9AE-1C99EF0E13F6}" type="slidenum">
              <a:rPr lang="en-US" altLang="en-US" smtClean="0"/>
              <a:pPr>
                <a:spcBef>
                  <a:spcPct val="0"/>
                </a:spcBef>
              </a:pPr>
              <a:t>15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911105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Slide Image Placeholder 1">
            <a:extLst>
              <a:ext uri="{FF2B5EF4-FFF2-40B4-BE49-F238E27FC236}">
                <a16:creationId xmlns:a16="http://schemas.microsoft.com/office/drawing/2014/main" id="{4F98926A-502C-D338-83E0-86435B440CE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5298" name="Notes Placeholder 2">
            <a:extLst>
              <a:ext uri="{FF2B5EF4-FFF2-40B4-BE49-F238E27FC236}">
                <a16:creationId xmlns:a16="http://schemas.microsoft.com/office/drawing/2014/main" id="{13993C89-B063-7375-DBDC-ED358BE15270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55299" name="Slide Number Placeholder 3">
            <a:extLst>
              <a:ext uri="{FF2B5EF4-FFF2-40B4-BE49-F238E27FC236}">
                <a16:creationId xmlns:a16="http://schemas.microsoft.com/office/drawing/2014/main" id="{585FF899-8FE2-4D6D-24C6-C7C18D126A8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2287AD5D-CB27-1B47-A9AE-1C99EF0E13F6}" type="slidenum">
              <a:rPr lang="en-US" altLang="en-US" smtClean="0"/>
              <a:pPr>
                <a:spcBef>
                  <a:spcPct val="0"/>
                </a:spcBef>
              </a:pPr>
              <a:t>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228066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Slide Image Placeholder 1">
            <a:extLst>
              <a:ext uri="{FF2B5EF4-FFF2-40B4-BE49-F238E27FC236}">
                <a16:creationId xmlns:a16="http://schemas.microsoft.com/office/drawing/2014/main" id="{4F98926A-502C-D338-83E0-86435B440CE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5298" name="Notes Placeholder 2">
            <a:extLst>
              <a:ext uri="{FF2B5EF4-FFF2-40B4-BE49-F238E27FC236}">
                <a16:creationId xmlns:a16="http://schemas.microsoft.com/office/drawing/2014/main" id="{13993C89-B063-7375-DBDC-ED358BE15270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55299" name="Slide Number Placeholder 3">
            <a:extLst>
              <a:ext uri="{FF2B5EF4-FFF2-40B4-BE49-F238E27FC236}">
                <a16:creationId xmlns:a16="http://schemas.microsoft.com/office/drawing/2014/main" id="{585FF899-8FE2-4D6D-24C6-C7C18D126A8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2287AD5D-CB27-1B47-A9AE-1C99EF0E13F6}" type="slidenum">
              <a:rPr lang="en-US" altLang="en-US" smtClean="0"/>
              <a:pPr>
                <a:spcBef>
                  <a:spcPct val="0"/>
                </a:spcBef>
              </a:pPr>
              <a:t>17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631916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Slide Image Placeholder 1">
            <a:extLst>
              <a:ext uri="{FF2B5EF4-FFF2-40B4-BE49-F238E27FC236}">
                <a16:creationId xmlns:a16="http://schemas.microsoft.com/office/drawing/2014/main" id="{4F98926A-502C-D338-83E0-86435B440CE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5298" name="Notes Placeholder 2">
            <a:extLst>
              <a:ext uri="{FF2B5EF4-FFF2-40B4-BE49-F238E27FC236}">
                <a16:creationId xmlns:a16="http://schemas.microsoft.com/office/drawing/2014/main" id="{13993C89-B063-7375-DBDC-ED358BE15270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55299" name="Slide Number Placeholder 3">
            <a:extLst>
              <a:ext uri="{FF2B5EF4-FFF2-40B4-BE49-F238E27FC236}">
                <a16:creationId xmlns:a16="http://schemas.microsoft.com/office/drawing/2014/main" id="{585FF899-8FE2-4D6D-24C6-C7C18D126A8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2287AD5D-CB27-1B47-A9AE-1C99EF0E13F6}" type="slidenum">
              <a:rPr lang="en-US" altLang="en-US" smtClean="0"/>
              <a:pPr>
                <a:spcBef>
                  <a:spcPct val="0"/>
                </a:spcBef>
              </a:pPr>
              <a:t>18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5134969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Slide Image Placeholder 1">
            <a:extLst>
              <a:ext uri="{FF2B5EF4-FFF2-40B4-BE49-F238E27FC236}">
                <a16:creationId xmlns:a16="http://schemas.microsoft.com/office/drawing/2014/main" id="{4F98926A-502C-D338-83E0-86435B440CE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5298" name="Notes Placeholder 2">
            <a:extLst>
              <a:ext uri="{FF2B5EF4-FFF2-40B4-BE49-F238E27FC236}">
                <a16:creationId xmlns:a16="http://schemas.microsoft.com/office/drawing/2014/main" id="{13993C89-B063-7375-DBDC-ED358BE15270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55299" name="Slide Number Placeholder 3">
            <a:extLst>
              <a:ext uri="{FF2B5EF4-FFF2-40B4-BE49-F238E27FC236}">
                <a16:creationId xmlns:a16="http://schemas.microsoft.com/office/drawing/2014/main" id="{585FF899-8FE2-4D6D-24C6-C7C18D126A8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2287AD5D-CB27-1B47-A9AE-1C99EF0E13F6}" type="slidenum">
              <a:rPr lang="en-US" altLang="en-US" smtClean="0"/>
              <a:pPr>
                <a:spcBef>
                  <a:spcPct val="0"/>
                </a:spcBef>
              </a:pPr>
              <a:t>19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459692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Slide Image Placeholder 1">
            <a:extLst>
              <a:ext uri="{FF2B5EF4-FFF2-40B4-BE49-F238E27FC236}">
                <a16:creationId xmlns:a16="http://schemas.microsoft.com/office/drawing/2014/main" id="{4F98926A-502C-D338-83E0-86435B440CE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5298" name="Notes Placeholder 2">
            <a:extLst>
              <a:ext uri="{FF2B5EF4-FFF2-40B4-BE49-F238E27FC236}">
                <a16:creationId xmlns:a16="http://schemas.microsoft.com/office/drawing/2014/main" id="{13993C89-B063-7375-DBDC-ED358BE15270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55299" name="Slide Number Placeholder 3">
            <a:extLst>
              <a:ext uri="{FF2B5EF4-FFF2-40B4-BE49-F238E27FC236}">
                <a16:creationId xmlns:a16="http://schemas.microsoft.com/office/drawing/2014/main" id="{585FF899-8FE2-4D6D-24C6-C7C18D126A8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2287AD5D-CB27-1B47-A9AE-1C99EF0E13F6}" type="slidenum">
              <a:rPr lang="en-US" altLang="en-US" smtClean="0"/>
              <a:pPr>
                <a:spcBef>
                  <a:spcPct val="0"/>
                </a:spcBef>
              </a:pPr>
              <a:t>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3391240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Slide Image Placeholder 1">
            <a:extLst>
              <a:ext uri="{FF2B5EF4-FFF2-40B4-BE49-F238E27FC236}">
                <a16:creationId xmlns:a16="http://schemas.microsoft.com/office/drawing/2014/main" id="{4F98926A-502C-D338-83E0-86435B440CE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5298" name="Notes Placeholder 2">
            <a:extLst>
              <a:ext uri="{FF2B5EF4-FFF2-40B4-BE49-F238E27FC236}">
                <a16:creationId xmlns:a16="http://schemas.microsoft.com/office/drawing/2014/main" id="{13993C89-B063-7375-DBDC-ED358BE15270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55299" name="Slide Number Placeholder 3">
            <a:extLst>
              <a:ext uri="{FF2B5EF4-FFF2-40B4-BE49-F238E27FC236}">
                <a16:creationId xmlns:a16="http://schemas.microsoft.com/office/drawing/2014/main" id="{585FF899-8FE2-4D6D-24C6-C7C18D126A8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2287AD5D-CB27-1B47-A9AE-1C99EF0E13F6}" type="slidenum">
              <a:rPr lang="en-US" altLang="en-US" smtClean="0"/>
              <a:pPr>
                <a:spcBef>
                  <a:spcPct val="0"/>
                </a:spcBef>
              </a:pPr>
              <a:t>20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231570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Slide Image Placeholder 1">
            <a:extLst>
              <a:ext uri="{FF2B5EF4-FFF2-40B4-BE49-F238E27FC236}">
                <a16:creationId xmlns:a16="http://schemas.microsoft.com/office/drawing/2014/main" id="{4F98926A-502C-D338-83E0-86435B440CE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5298" name="Notes Placeholder 2">
            <a:extLst>
              <a:ext uri="{FF2B5EF4-FFF2-40B4-BE49-F238E27FC236}">
                <a16:creationId xmlns:a16="http://schemas.microsoft.com/office/drawing/2014/main" id="{13993C89-B063-7375-DBDC-ED358BE15270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55299" name="Slide Number Placeholder 3">
            <a:extLst>
              <a:ext uri="{FF2B5EF4-FFF2-40B4-BE49-F238E27FC236}">
                <a16:creationId xmlns:a16="http://schemas.microsoft.com/office/drawing/2014/main" id="{585FF899-8FE2-4D6D-24C6-C7C18D126A8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2287AD5D-CB27-1B47-A9AE-1C99EF0E13F6}" type="slidenum">
              <a:rPr lang="en-US" altLang="en-US" smtClean="0"/>
              <a:pPr>
                <a:spcBef>
                  <a:spcPct val="0"/>
                </a:spcBef>
              </a:pPr>
              <a:t>21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5220557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Slide Image Placeholder 1">
            <a:extLst>
              <a:ext uri="{FF2B5EF4-FFF2-40B4-BE49-F238E27FC236}">
                <a16:creationId xmlns:a16="http://schemas.microsoft.com/office/drawing/2014/main" id="{4F98926A-502C-D338-83E0-86435B440CE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5298" name="Notes Placeholder 2">
            <a:extLst>
              <a:ext uri="{FF2B5EF4-FFF2-40B4-BE49-F238E27FC236}">
                <a16:creationId xmlns:a16="http://schemas.microsoft.com/office/drawing/2014/main" id="{13993C89-B063-7375-DBDC-ED358BE15270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55299" name="Slide Number Placeholder 3">
            <a:extLst>
              <a:ext uri="{FF2B5EF4-FFF2-40B4-BE49-F238E27FC236}">
                <a16:creationId xmlns:a16="http://schemas.microsoft.com/office/drawing/2014/main" id="{585FF899-8FE2-4D6D-24C6-C7C18D126A8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2287AD5D-CB27-1B47-A9AE-1C99EF0E13F6}" type="slidenum">
              <a:rPr lang="en-US" altLang="en-US" smtClean="0"/>
              <a:pPr>
                <a:spcBef>
                  <a:spcPct val="0"/>
                </a:spcBef>
              </a:pPr>
              <a:t>22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1782259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Slide Image Placeholder 1">
            <a:extLst>
              <a:ext uri="{FF2B5EF4-FFF2-40B4-BE49-F238E27FC236}">
                <a16:creationId xmlns:a16="http://schemas.microsoft.com/office/drawing/2014/main" id="{4F98926A-502C-D338-83E0-86435B440CE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5298" name="Notes Placeholder 2">
            <a:extLst>
              <a:ext uri="{FF2B5EF4-FFF2-40B4-BE49-F238E27FC236}">
                <a16:creationId xmlns:a16="http://schemas.microsoft.com/office/drawing/2014/main" id="{13993C89-B063-7375-DBDC-ED358BE15270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55299" name="Slide Number Placeholder 3">
            <a:extLst>
              <a:ext uri="{FF2B5EF4-FFF2-40B4-BE49-F238E27FC236}">
                <a16:creationId xmlns:a16="http://schemas.microsoft.com/office/drawing/2014/main" id="{585FF899-8FE2-4D6D-24C6-C7C18D126A8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2287AD5D-CB27-1B47-A9AE-1C99EF0E13F6}" type="slidenum">
              <a:rPr lang="en-US" altLang="en-US" smtClean="0"/>
              <a:pPr>
                <a:spcBef>
                  <a:spcPct val="0"/>
                </a:spcBef>
              </a:pPr>
              <a:t>23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6056541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Slide Image Placeholder 1">
            <a:extLst>
              <a:ext uri="{FF2B5EF4-FFF2-40B4-BE49-F238E27FC236}">
                <a16:creationId xmlns:a16="http://schemas.microsoft.com/office/drawing/2014/main" id="{4F98926A-502C-D338-83E0-86435B440CE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5298" name="Notes Placeholder 2">
            <a:extLst>
              <a:ext uri="{FF2B5EF4-FFF2-40B4-BE49-F238E27FC236}">
                <a16:creationId xmlns:a16="http://schemas.microsoft.com/office/drawing/2014/main" id="{13993C89-B063-7375-DBDC-ED358BE15270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55299" name="Slide Number Placeholder 3">
            <a:extLst>
              <a:ext uri="{FF2B5EF4-FFF2-40B4-BE49-F238E27FC236}">
                <a16:creationId xmlns:a16="http://schemas.microsoft.com/office/drawing/2014/main" id="{585FF899-8FE2-4D6D-24C6-C7C18D126A8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2287AD5D-CB27-1B47-A9AE-1C99EF0E13F6}" type="slidenum">
              <a:rPr lang="en-US" altLang="en-US" smtClean="0"/>
              <a:pPr>
                <a:spcBef>
                  <a:spcPct val="0"/>
                </a:spcBef>
              </a:pPr>
              <a:t>24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2578441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Slide Image Placeholder 1">
            <a:extLst>
              <a:ext uri="{FF2B5EF4-FFF2-40B4-BE49-F238E27FC236}">
                <a16:creationId xmlns:a16="http://schemas.microsoft.com/office/drawing/2014/main" id="{4F98926A-502C-D338-83E0-86435B440CE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5298" name="Notes Placeholder 2">
            <a:extLst>
              <a:ext uri="{FF2B5EF4-FFF2-40B4-BE49-F238E27FC236}">
                <a16:creationId xmlns:a16="http://schemas.microsoft.com/office/drawing/2014/main" id="{13993C89-B063-7375-DBDC-ED358BE15270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55299" name="Slide Number Placeholder 3">
            <a:extLst>
              <a:ext uri="{FF2B5EF4-FFF2-40B4-BE49-F238E27FC236}">
                <a16:creationId xmlns:a16="http://schemas.microsoft.com/office/drawing/2014/main" id="{585FF899-8FE2-4D6D-24C6-C7C18D126A8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2287AD5D-CB27-1B47-A9AE-1C99EF0E13F6}" type="slidenum">
              <a:rPr lang="en-US" altLang="en-US" smtClean="0"/>
              <a:pPr>
                <a:spcBef>
                  <a:spcPct val="0"/>
                </a:spcBef>
              </a:pPr>
              <a:t>25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768764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Slide Image Placeholder 1">
            <a:extLst>
              <a:ext uri="{FF2B5EF4-FFF2-40B4-BE49-F238E27FC236}">
                <a16:creationId xmlns:a16="http://schemas.microsoft.com/office/drawing/2014/main" id="{4F98926A-502C-D338-83E0-86435B440CE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5298" name="Notes Placeholder 2">
            <a:extLst>
              <a:ext uri="{FF2B5EF4-FFF2-40B4-BE49-F238E27FC236}">
                <a16:creationId xmlns:a16="http://schemas.microsoft.com/office/drawing/2014/main" id="{13993C89-B063-7375-DBDC-ED358BE15270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55299" name="Slide Number Placeholder 3">
            <a:extLst>
              <a:ext uri="{FF2B5EF4-FFF2-40B4-BE49-F238E27FC236}">
                <a16:creationId xmlns:a16="http://schemas.microsoft.com/office/drawing/2014/main" id="{585FF899-8FE2-4D6D-24C6-C7C18D126A8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2287AD5D-CB27-1B47-A9AE-1C99EF0E13F6}" type="slidenum">
              <a:rPr lang="en-US" altLang="en-US" smtClean="0"/>
              <a:pPr>
                <a:spcBef>
                  <a:spcPct val="0"/>
                </a:spcBef>
              </a:pPr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428534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Slide Image Placeholder 1">
            <a:extLst>
              <a:ext uri="{FF2B5EF4-FFF2-40B4-BE49-F238E27FC236}">
                <a16:creationId xmlns:a16="http://schemas.microsoft.com/office/drawing/2014/main" id="{4F98926A-502C-D338-83E0-86435B440CE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5298" name="Notes Placeholder 2">
            <a:extLst>
              <a:ext uri="{FF2B5EF4-FFF2-40B4-BE49-F238E27FC236}">
                <a16:creationId xmlns:a16="http://schemas.microsoft.com/office/drawing/2014/main" id="{13993C89-B063-7375-DBDC-ED358BE15270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55299" name="Slide Number Placeholder 3">
            <a:extLst>
              <a:ext uri="{FF2B5EF4-FFF2-40B4-BE49-F238E27FC236}">
                <a16:creationId xmlns:a16="http://schemas.microsoft.com/office/drawing/2014/main" id="{585FF899-8FE2-4D6D-24C6-C7C18D126A8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2287AD5D-CB27-1B47-A9AE-1C99EF0E13F6}" type="slidenum">
              <a:rPr lang="en-US" altLang="en-US" smtClean="0"/>
              <a:pPr>
                <a:spcBef>
                  <a:spcPct val="0"/>
                </a:spcBef>
              </a:pPr>
              <a:t>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15789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Slide Image Placeholder 1">
            <a:extLst>
              <a:ext uri="{FF2B5EF4-FFF2-40B4-BE49-F238E27FC236}">
                <a16:creationId xmlns:a16="http://schemas.microsoft.com/office/drawing/2014/main" id="{4F98926A-502C-D338-83E0-86435B440CE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5298" name="Notes Placeholder 2">
            <a:extLst>
              <a:ext uri="{FF2B5EF4-FFF2-40B4-BE49-F238E27FC236}">
                <a16:creationId xmlns:a16="http://schemas.microsoft.com/office/drawing/2014/main" id="{13993C89-B063-7375-DBDC-ED358BE15270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55299" name="Slide Number Placeholder 3">
            <a:extLst>
              <a:ext uri="{FF2B5EF4-FFF2-40B4-BE49-F238E27FC236}">
                <a16:creationId xmlns:a16="http://schemas.microsoft.com/office/drawing/2014/main" id="{585FF899-8FE2-4D6D-24C6-C7C18D126A8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2287AD5D-CB27-1B47-A9AE-1C99EF0E13F6}" type="slidenum">
              <a:rPr lang="en-US" altLang="en-US" smtClean="0"/>
              <a:pPr>
                <a:spcBef>
                  <a:spcPct val="0"/>
                </a:spcBef>
              </a:pPr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74787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Slide Image Placeholder 1">
            <a:extLst>
              <a:ext uri="{FF2B5EF4-FFF2-40B4-BE49-F238E27FC236}">
                <a16:creationId xmlns:a16="http://schemas.microsoft.com/office/drawing/2014/main" id="{4F98926A-502C-D338-83E0-86435B440CE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5298" name="Notes Placeholder 2">
            <a:extLst>
              <a:ext uri="{FF2B5EF4-FFF2-40B4-BE49-F238E27FC236}">
                <a16:creationId xmlns:a16="http://schemas.microsoft.com/office/drawing/2014/main" id="{13993C89-B063-7375-DBDC-ED358BE15270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55299" name="Slide Number Placeholder 3">
            <a:extLst>
              <a:ext uri="{FF2B5EF4-FFF2-40B4-BE49-F238E27FC236}">
                <a16:creationId xmlns:a16="http://schemas.microsoft.com/office/drawing/2014/main" id="{585FF899-8FE2-4D6D-24C6-C7C18D126A8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2287AD5D-CB27-1B47-A9AE-1C99EF0E13F6}" type="slidenum">
              <a:rPr lang="en-US" altLang="en-US" smtClean="0"/>
              <a:pPr>
                <a:spcBef>
                  <a:spcPct val="0"/>
                </a:spcBef>
              </a:pPr>
              <a:t>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511047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Slide Image Placeholder 1">
            <a:extLst>
              <a:ext uri="{FF2B5EF4-FFF2-40B4-BE49-F238E27FC236}">
                <a16:creationId xmlns:a16="http://schemas.microsoft.com/office/drawing/2014/main" id="{4F98926A-502C-D338-83E0-86435B440CE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5298" name="Notes Placeholder 2">
            <a:extLst>
              <a:ext uri="{FF2B5EF4-FFF2-40B4-BE49-F238E27FC236}">
                <a16:creationId xmlns:a16="http://schemas.microsoft.com/office/drawing/2014/main" id="{13993C89-B063-7375-DBDC-ED358BE15270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55299" name="Slide Number Placeholder 3">
            <a:extLst>
              <a:ext uri="{FF2B5EF4-FFF2-40B4-BE49-F238E27FC236}">
                <a16:creationId xmlns:a16="http://schemas.microsoft.com/office/drawing/2014/main" id="{585FF899-8FE2-4D6D-24C6-C7C18D126A8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2287AD5D-CB27-1B47-A9AE-1C99EF0E13F6}" type="slidenum">
              <a:rPr lang="en-US" altLang="en-US" smtClean="0"/>
              <a:pPr>
                <a:spcBef>
                  <a:spcPct val="0"/>
                </a:spcBef>
              </a:pPr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80049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Slide Image Placeholder 1">
            <a:extLst>
              <a:ext uri="{FF2B5EF4-FFF2-40B4-BE49-F238E27FC236}">
                <a16:creationId xmlns:a16="http://schemas.microsoft.com/office/drawing/2014/main" id="{4F98926A-502C-D338-83E0-86435B440CE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5298" name="Notes Placeholder 2">
            <a:extLst>
              <a:ext uri="{FF2B5EF4-FFF2-40B4-BE49-F238E27FC236}">
                <a16:creationId xmlns:a16="http://schemas.microsoft.com/office/drawing/2014/main" id="{13993C89-B063-7375-DBDC-ED358BE15270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55299" name="Slide Number Placeholder 3">
            <a:extLst>
              <a:ext uri="{FF2B5EF4-FFF2-40B4-BE49-F238E27FC236}">
                <a16:creationId xmlns:a16="http://schemas.microsoft.com/office/drawing/2014/main" id="{585FF899-8FE2-4D6D-24C6-C7C18D126A8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2287AD5D-CB27-1B47-A9AE-1C99EF0E13F6}" type="slidenum">
              <a:rPr lang="en-US" altLang="en-US" smtClean="0"/>
              <a:pPr>
                <a:spcBef>
                  <a:spcPct val="0"/>
                </a:spcBef>
              </a:pPr>
              <a:t>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460181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Slide Image Placeholder 1">
            <a:extLst>
              <a:ext uri="{FF2B5EF4-FFF2-40B4-BE49-F238E27FC236}">
                <a16:creationId xmlns:a16="http://schemas.microsoft.com/office/drawing/2014/main" id="{4F98926A-502C-D338-83E0-86435B440CE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5298" name="Notes Placeholder 2">
            <a:extLst>
              <a:ext uri="{FF2B5EF4-FFF2-40B4-BE49-F238E27FC236}">
                <a16:creationId xmlns:a16="http://schemas.microsoft.com/office/drawing/2014/main" id="{13993C89-B063-7375-DBDC-ED358BE15270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55299" name="Slide Number Placeholder 3">
            <a:extLst>
              <a:ext uri="{FF2B5EF4-FFF2-40B4-BE49-F238E27FC236}">
                <a16:creationId xmlns:a16="http://schemas.microsoft.com/office/drawing/2014/main" id="{585FF899-8FE2-4D6D-24C6-C7C18D126A8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2287AD5D-CB27-1B47-A9AE-1C99EF0E13F6}" type="slidenum">
              <a:rPr lang="en-US" altLang="en-US" smtClean="0"/>
              <a:pPr>
                <a:spcBef>
                  <a:spcPct val="0"/>
                </a:spcBef>
              </a:pPr>
              <a:t>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976855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CA2186-14E4-5BAC-9A83-C5B27553B5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2E60CF-BA99-0844-A215-A67E22EBDB8A}" type="datetimeFigureOut">
              <a:rPr lang="en-US"/>
              <a:pPr>
                <a:defRPr/>
              </a:pPr>
              <a:t>11/20/22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E07599-EAFA-0D73-BDCD-1ACCD2CCF8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C913D-7E2A-10A9-20DD-92B3767D3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DD2CEFB-70BA-A649-94FF-9F9D01D392F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318386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93ACD6-4DFB-ED67-9C32-998AF4D518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E0FE23D-67AC-6B49-9260-B9D31E128B49}" type="datetimeFigureOut">
              <a:rPr lang="en-US"/>
              <a:pPr>
                <a:defRPr/>
              </a:pPr>
              <a:t>11/20/22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4D26A2-F5E5-458E-B991-A4E368807F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924B8F-0CDD-ADD7-A24A-3F1B76B309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C0326F9-4A3F-EE47-A848-AD53391B6CD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921619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85C17F-576F-356F-CC8E-1023727B1E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B00DF7-D848-CA46-A258-817BE93F97BD}" type="datetimeFigureOut">
              <a:rPr lang="en-US"/>
              <a:pPr>
                <a:defRPr/>
              </a:pPr>
              <a:t>11/20/22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1AD67D-E803-D672-87F6-81D2A55428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40BC2B-4C88-B7C8-DA8E-A71B18B98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EE6D9A-0EAE-3E43-B062-30341546519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862064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6DCB6B-C4D0-C972-24A9-750D1FFE20E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</a:defRPr>
            </a:lvl1pPr>
          </a:lstStyle>
          <a:p>
            <a:pPr>
              <a:defRPr/>
            </a:pPr>
            <a:fld id="{2DDB8369-CECB-4D47-9111-C3FBF958BC0A}" type="datetimeFigureOut">
              <a:rPr lang="en-US"/>
              <a:pPr>
                <a:defRPr/>
              </a:pPr>
              <a:t>11/20/22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8FBE13-5844-6B3E-9BD5-9415B9D98E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DE4B1F-6F28-213B-8EB8-3B016FE92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pPr>
              <a:defRPr/>
            </a:pPr>
            <a:fld id="{F5A8509D-FE3A-E240-A51C-DBED09AA2B3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443310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096BE4-01DE-3CA3-9FBA-315019EB48A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</a:defRPr>
            </a:lvl1pPr>
          </a:lstStyle>
          <a:p>
            <a:pPr>
              <a:defRPr/>
            </a:pPr>
            <a:fld id="{84DD93F7-92FA-8546-8632-8310DD1D9E09}" type="datetimeFigureOut">
              <a:rPr lang="en-US"/>
              <a:pPr>
                <a:defRPr/>
              </a:pPr>
              <a:t>11/20/22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DB5E6A-A0DD-CAE8-001E-798E7CC0BB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92F05A-06E9-4321-B627-0375EBD05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pPr>
              <a:defRPr/>
            </a:pPr>
            <a:fld id="{6E63C797-1314-F242-949F-46DAC0EBD54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831617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3D386A-E561-E203-DA40-1318D7B7BB1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</a:defRPr>
            </a:lvl1pPr>
          </a:lstStyle>
          <a:p>
            <a:pPr>
              <a:defRPr/>
            </a:pPr>
            <a:fld id="{8E4ADB36-1641-1E4B-AB51-8A90062A699E}" type="datetimeFigureOut">
              <a:rPr lang="en-US"/>
              <a:pPr>
                <a:defRPr/>
              </a:pPr>
              <a:t>11/20/22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CAB93B-925D-64BD-EF3C-F546ADB04A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B68C0C-876F-1F45-D688-23582D274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pPr>
              <a:defRPr/>
            </a:pPr>
            <a:fld id="{21319520-55C6-974A-B03B-51C9FB92527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42562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DFDE05-BCE4-1AC2-254B-5B6A76DF35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</a:defRPr>
            </a:lvl1pPr>
          </a:lstStyle>
          <a:p>
            <a:pPr>
              <a:defRPr/>
            </a:pPr>
            <a:fld id="{61D2D3EC-010A-884E-9ABB-2E9ABF3C40C8}" type="datetimeFigureOut">
              <a:rPr lang="en-US"/>
              <a:pPr>
                <a:defRPr/>
              </a:pPr>
              <a:t>11/20/22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78BBF7-FB8F-72EE-76DA-5A2098CCD2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E9D92A-D703-0434-18D6-87946673C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pPr>
              <a:defRPr/>
            </a:pPr>
            <a:fld id="{14176C79-6D4C-9546-8E13-10154D26DA3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165415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30C3E91-20F5-1D0A-D0F3-59A9E9631AE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</a:defRPr>
            </a:lvl1pPr>
          </a:lstStyle>
          <a:p>
            <a:pPr>
              <a:defRPr/>
            </a:pPr>
            <a:fld id="{3DEB04B3-F96E-1D4B-BB28-2608673AE270}" type="datetimeFigureOut">
              <a:rPr lang="en-US"/>
              <a:pPr>
                <a:defRPr/>
              </a:pPr>
              <a:t>11/20/22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2E2CF83-32CB-7C4D-514E-1AA952F59B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B0DA8BB-D8EE-26AB-E69F-ABBEF4B81F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pPr>
              <a:defRPr/>
            </a:pPr>
            <a:fld id="{A42134D9-7B31-8B41-A9BB-729BCE7508A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327077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53BCB69-DA20-BE23-29BD-4174AB6F3FC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</a:defRPr>
            </a:lvl1pPr>
          </a:lstStyle>
          <a:p>
            <a:pPr>
              <a:defRPr/>
            </a:pPr>
            <a:fld id="{C78F3D58-0541-D44A-80FE-8C7FBE4FCD23}" type="datetimeFigureOut">
              <a:rPr lang="en-US"/>
              <a:pPr>
                <a:defRPr/>
              </a:pPr>
              <a:t>11/20/22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AFBFE3-084B-B107-0632-D968E2A0D2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AE5133-C055-4DC9-19D2-BE8F75417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pPr>
              <a:defRPr/>
            </a:pPr>
            <a:fld id="{438E2544-E819-1F46-9DFE-D57694BB296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4944254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827E12B-F060-CBF5-BCE8-88C1A0C3F82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</a:defRPr>
            </a:lvl1pPr>
          </a:lstStyle>
          <a:p>
            <a:pPr>
              <a:defRPr/>
            </a:pPr>
            <a:fld id="{011C7657-59EC-B14E-8853-01A3E5E24E7C}" type="datetimeFigureOut">
              <a:rPr lang="en-US"/>
              <a:pPr>
                <a:defRPr/>
              </a:pPr>
              <a:t>11/20/22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D5FE032-2697-23E4-93AC-CC08F24EFC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DD8C3F-CC8E-08B1-CB9A-DC3AE399E7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pPr>
              <a:defRPr/>
            </a:pPr>
            <a:fld id="{654E3CB7-845A-7F4A-B20C-9CC9D7B5CDB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7480319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CD4F03-A72A-DEEE-A99C-1A60660416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</a:defRPr>
            </a:lvl1pPr>
          </a:lstStyle>
          <a:p>
            <a:pPr>
              <a:defRPr/>
            </a:pPr>
            <a:fld id="{34F07C04-C1D6-5C40-926C-F24B29A0B75F}" type="datetimeFigureOut">
              <a:rPr lang="en-US"/>
              <a:pPr>
                <a:defRPr/>
              </a:pPr>
              <a:t>11/20/22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7932C0-E55F-DB4C-FDB0-43119AFD43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5C4F12-B2FD-9A88-91B0-46F171E0E9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pPr>
              <a:defRPr/>
            </a:pPr>
            <a:fld id="{4CF65C26-77AE-7347-BDD2-600CA2FB716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158028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5CD58A-1511-F503-13AC-3A0229859F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BB69DAE-21D2-B342-9BFB-52AB75C646E0}" type="datetimeFigureOut">
              <a:rPr lang="en-US"/>
              <a:pPr>
                <a:defRPr/>
              </a:pPr>
              <a:t>11/20/22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74A29D-E04B-5940-63E1-1FBA775EC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823C0A-280A-F59A-EBA2-15C01DA07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D555268-A3C4-9B4B-8D69-33412D2F2BD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7306623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6AABB5-04DB-CEAD-5EAB-0280955C33C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</a:defRPr>
            </a:lvl1pPr>
          </a:lstStyle>
          <a:p>
            <a:pPr>
              <a:defRPr/>
            </a:pPr>
            <a:fld id="{4DAC0EA7-FB09-E14A-8B47-41A1BE759DD1}" type="datetimeFigureOut">
              <a:rPr lang="en-US"/>
              <a:pPr>
                <a:defRPr/>
              </a:pPr>
              <a:t>11/20/22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826D82-EC6D-E630-EA51-E02A4708B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48EEF0-C4CC-E170-AF94-3FD6D39C8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pPr>
              <a:defRPr/>
            </a:pPr>
            <a:fld id="{7887C44D-AA31-584D-96FD-B02A8A4CFAF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346281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F52C62-0130-A0D2-BAED-F57F0477AC4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</a:defRPr>
            </a:lvl1pPr>
          </a:lstStyle>
          <a:p>
            <a:pPr>
              <a:defRPr/>
            </a:pPr>
            <a:fld id="{81FCC64E-CE27-844B-AEA7-9C2F2C5C9A4A}" type="datetimeFigureOut">
              <a:rPr lang="en-US"/>
              <a:pPr>
                <a:defRPr/>
              </a:pPr>
              <a:t>11/20/22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AB2B35-EC83-F440-6304-5B2CE89D21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E92730-03B8-AC35-EA58-2D65010A6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pPr>
              <a:defRPr/>
            </a:pPr>
            <a:fld id="{A8DE4D5E-8FCC-884C-92EA-D6D3A6AA540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0387450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C6B058-6B55-34E7-8EA2-ADCDEB046CB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</a:defRPr>
            </a:lvl1pPr>
          </a:lstStyle>
          <a:p>
            <a:pPr>
              <a:defRPr/>
            </a:pPr>
            <a:fld id="{7AEDA77B-4F81-BA47-BABD-C9BF6CE4FC1F}" type="datetimeFigureOut">
              <a:rPr lang="en-US"/>
              <a:pPr>
                <a:defRPr/>
              </a:pPr>
              <a:t>11/20/22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20E984-2935-FB2D-B815-BEFC9E1DCD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C42D62-F365-50D4-2612-B5E45918D2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pPr>
              <a:defRPr/>
            </a:pPr>
            <a:fld id="{798874F8-A156-2747-8814-6C803B7B482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4160117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777920-A419-8768-C279-09A762A929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</a:defRPr>
            </a:lvl1pPr>
          </a:lstStyle>
          <a:p>
            <a:pPr>
              <a:defRPr/>
            </a:pPr>
            <a:fld id="{473BE430-CA04-9A44-9256-E9F53B8D1A87}" type="datetimeFigureOut">
              <a:rPr lang="en-US"/>
              <a:pPr>
                <a:defRPr/>
              </a:pPr>
              <a:t>11/20/22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531159-8134-0509-1851-522BE223F0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1BBD07-ADEB-B0E8-D768-6B11DF6C7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pPr>
              <a:defRPr/>
            </a:pPr>
            <a:fld id="{273DC34E-A262-3146-95CC-5947674613E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6397399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2132F3-157B-C425-5B52-78FAB358C69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</a:defRPr>
            </a:lvl1pPr>
          </a:lstStyle>
          <a:p>
            <a:pPr>
              <a:defRPr/>
            </a:pPr>
            <a:fld id="{B7DFF693-1E14-EC4E-8766-0D6C2CAAACAD}" type="datetimeFigureOut">
              <a:rPr lang="en-US"/>
              <a:pPr>
                <a:defRPr/>
              </a:pPr>
              <a:t>11/20/22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473138-2C49-5A51-F00B-EC8983F39E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DFBBEB-F11C-7E5D-846B-E5F1407C3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pPr>
              <a:defRPr/>
            </a:pPr>
            <a:fld id="{3172B75C-EB95-AC4E-A9FB-63970A4173C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8074417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F3B509-D950-76B9-8EF2-D854B1E747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</a:defRPr>
            </a:lvl1pPr>
          </a:lstStyle>
          <a:p>
            <a:pPr>
              <a:defRPr/>
            </a:pPr>
            <a:fld id="{6D59C43F-D47B-6D43-A7AD-C57E4AD11F63}" type="datetimeFigureOut">
              <a:rPr lang="en-US"/>
              <a:pPr>
                <a:defRPr/>
              </a:pPr>
              <a:t>11/20/22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7441A2-3F9D-50D5-65F5-AC049C3011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ABE354-5E53-92E4-CBE4-B806C02AF4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pPr>
              <a:defRPr/>
            </a:pPr>
            <a:fld id="{61711CC8-A03A-A345-B743-389C566E97C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653311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568200-85BF-5740-2B77-DD335FE00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</a:defRPr>
            </a:lvl1pPr>
          </a:lstStyle>
          <a:p>
            <a:pPr>
              <a:defRPr/>
            </a:pPr>
            <a:fld id="{659C3E23-786A-0647-A440-E4F6FE3E0213}" type="datetimeFigureOut">
              <a:rPr lang="en-US"/>
              <a:pPr>
                <a:defRPr/>
              </a:pPr>
              <a:t>11/20/22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B4D0D6-92D7-13CD-4F26-9E72AF9FE5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57C606-CB8D-42D6-47A9-F78215AAE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pPr>
              <a:defRPr/>
            </a:pPr>
            <a:fld id="{C1006585-C46C-CE4F-894D-CAA3DF56369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8283806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14F9AC3-DFC7-F2D0-0EC9-538F6924AF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</a:defRPr>
            </a:lvl1pPr>
          </a:lstStyle>
          <a:p>
            <a:pPr>
              <a:defRPr/>
            </a:pPr>
            <a:fld id="{77EA2AD7-5307-2045-ABBF-7439D4384F03}" type="datetimeFigureOut">
              <a:rPr lang="en-US"/>
              <a:pPr>
                <a:defRPr/>
              </a:pPr>
              <a:t>11/20/22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A20B1D8-C3D3-DB39-2B65-010D596BD3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F0EE841-7939-B12C-DED4-0F0BAB441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pPr>
              <a:defRPr/>
            </a:pPr>
            <a:fld id="{FA058248-F48D-5E4C-85C2-E98C529E42E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2697947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73B3F1-3315-EDE8-BB90-FE6C545CEC2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</a:defRPr>
            </a:lvl1pPr>
          </a:lstStyle>
          <a:p>
            <a:pPr>
              <a:defRPr/>
            </a:pPr>
            <a:fld id="{420249B4-8315-E842-9255-B944E53234C4}" type="datetimeFigureOut">
              <a:rPr lang="en-US"/>
              <a:pPr>
                <a:defRPr/>
              </a:pPr>
              <a:t>11/20/22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FB2670-AE0F-B989-B4B4-1B52A8E7BF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05DA98-895E-1820-03BE-AC61CEA89D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pPr>
              <a:defRPr/>
            </a:pPr>
            <a:fld id="{4612F3AA-B4FC-A242-BDC0-800EE7CC798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5899560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6A8DA11-35E3-3623-88FB-06CBD542594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</a:defRPr>
            </a:lvl1pPr>
          </a:lstStyle>
          <a:p>
            <a:pPr>
              <a:defRPr/>
            </a:pPr>
            <a:fld id="{144C3E78-B85F-DF47-A7EE-5A880469C69F}" type="datetimeFigureOut">
              <a:rPr lang="en-US"/>
              <a:pPr>
                <a:defRPr/>
              </a:pPr>
              <a:t>11/20/22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A7D2507-18A7-2DB8-EC8F-FF1B03643E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1D1EBF-072B-77DC-CAED-2EE90FBC81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pPr>
              <a:defRPr/>
            </a:pPr>
            <a:fld id="{D6B18FCC-B48C-D544-A8F2-1B115A798F2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372676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20F531-CCCE-8948-5AD9-551EFC897D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8BF79DD-A8AC-6640-8C6D-B6907F44A61A}" type="datetimeFigureOut">
              <a:rPr lang="en-US"/>
              <a:pPr>
                <a:defRPr/>
              </a:pPr>
              <a:t>11/20/22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81BFD4-EB5C-4A1B-B438-397702551E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EF0244-9549-AA00-22C9-F2F7FE13D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DF8F79-5752-5C47-AF65-6D7ACD14CCA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8158816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35CA5A-1BE8-6A50-E614-B89ACAE7F39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</a:defRPr>
            </a:lvl1pPr>
          </a:lstStyle>
          <a:p>
            <a:pPr>
              <a:defRPr/>
            </a:pPr>
            <a:fld id="{78159215-B864-084A-9184-E18525EDB772}" type="datetimeFigureOut">
              <a:rPr lang="en-US"/>
              <a:pPr>
                <a:defRPr/>
              </a:pPr>
              <a:t>11/20/22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1347D5-6DFB-19F2-309C-D17C6C575B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DDEFCE-D105-E1CF-8580-ED5AC488D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pPr>
              <a:defRPr/>
            </a:pPr>
            <a:fld id="{58348E4D-9DB0-0649-B853-5C84FE9D4EF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6002917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CE022C-9C3B-1070-64B2-0702BC80D63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</a:defRPr>
            </a:lvl1pPr>
          </a:lstStyle>
          <a:p>
            <a:pPr>
              <a:defRPr/>
            </a:pPr>
            <a:fld id="{848AF64C-C431-9541-97DC-459AAC07B3AE}" type="datetimeFigureOut">
              <a:rPr lang="en-US"/>
              <a:pPr>
                <a:defRPr/>
              </a:pPr>
              <a:t>11/20/22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6A1E13-03E7-E6D9-5261-AAB90597C5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EC50FE-9FAB-617B-B62D-5BC003F80D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pPr>
              <a:defRPr/>
            </a:pPr>
            <a:fld id="{39F59538-1B5E-2746-BE4F-77525B18A56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3761308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486463-7E4D-A2AD-50F5-30A9DA7FC5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</a:defRPr>
            </a:lvl1pPr>
          </a:lstStyle>
          <a:p>
            <a:pPr>
              <a:defRPr/>
            </a:pPr>
            <a:fld id="{1B67D650-CFE4-6C42-BEE9-6EAAF5B9A06A}" type="datetimeFigureOut">
              <a:rPr lang="en-US"/>
              <a:pPr>
                <a:defRPr/>
              </a:pPr>
              <a:t>11/20/22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E0FF72-823D-2580-B406-C04EE03D8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7E2CC9-9645-D83A-A16D-D11A697B0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pPr>
              <a:defRPr/>
            </a:pPr>
            <a:fld id="{C316397E-FD63-0C4F-A42A-DBBA6D00883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9358047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7E9BE3-591A-0008-5DB7-7F983F9702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</a:defRPr>
            </a:lvl1pPr>
          </a:lstStyle>
          <a:p>
            <a:pPr>
              <a:defRPr/>
            </a:pPr>
            <a:fld id="{981C485A-F2B9-A642-9B7B-99E4B2B86B97}" type="datetimeFigureOut">
              <a:rPr lang="en-US"/>
              <a:pPr>
                <a:defRPr/>
              </a:pPr>
              <a:t>11/20/22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744390-959F-9623-1F82-72B5CABD9E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B416F1-1A22-99AE-2FDB-9036678379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pPr>
              <a:defRPr/>
            </a:pPr>
            <a:fld id="{271FECBB-226F-2649-B677-0F349FDCA8A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2466103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F225BA-C39B-E9A3-E2D9-51058327843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</a:defRPr>
            </a:lvl1pPr>
          </a:lstStyle>
          <a:p>
            <a:pPr>
              <a:defRPr/>
            </a:pPr>
            <a:fld id="{CD35FF98-66F4-C84C-8920-869154FF6D84}" type="datetimeFigureOut">
              <a:rPr lang="en-US"/>
              <a:pPr>
                <a:defRPr/>
              </a:pPr>
              <a:t>11/20/22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BE0686-F0AD-FFFF-C6C0-A617B04C75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874C1B-0C67-31B9-F91A-61BEA14770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pPr>
              <a:defRPr/>
            </a:pPr>
            <a:fld id="{E6DC443F-1215-644F-987F-8A6D49F4664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3744802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1F1861-10C8-CFE9-E9FC-47DE02E66C4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</a:defRPr>
            </a:lvl1pPr>
          </a:lstStyle>
          <a:p>
            <a:pPr>
              <a:defRPr/>
            </a:pPr>
            <a:fld id="{CEA51610-B528-004D-A409-9F79383A2E78}" type="datetimeFigureOut">
              <a:rPr lang="en-US"/>
              <a:pPr>
                <a:defRPr/>
              </a:pPr>
              <a:t>11/20/22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500608-8B17-03DC-3CF2-371646AEC5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AFB9C6-C538-7490-25F9-1B52EAE28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pPr>
              <a:defRPr/>
            </a:pPr>
            <a:fld id="{C4137520-A398-0148-A1E8-0D108F784D7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4305602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8FBA83-BFBF-5F8D-9CE3-60E97560DE0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</a:defRPr>
            </a:lvl1pPr>
          </a:lstStyle>
          <a:p>
            <a:pPr>
              <a:defRPr/>
            </a:pPr>
            <a:fld id="{A8737099-B593-134B-AA97-FB08D8314DC9}" type="datetimeFigureOut">
              <a:rPr lang="en-US"/>
              <a:pPr>
                <a:defRPr/>
              </a:pPr>
              <a:t>11/20/22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C5D670-FAB9-9D5C-A741-967BFA8A2B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92A9E2-3EF6-E8F1-A011-0F0EF5444E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pPr>
              <a:defRPr/>
            </a:pPr>
            <a:fld id="{88AD4E13-5B0E-C347-A1D3-3CC1A624F6B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579556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A980B6-2DD1-7A3A-C403-DB12C309532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</a:defRPr>
            </a:lvl1pPr>
          </a:lstStyle>
          <a:p>
            <a:pPr>
              <a:defRPr/>
            </a:pPr>
            <a:fld id="{1CD0DD4B-1E3D-974E-A7D6-0939E885E2DE}" type="datetimeFigureOut">
              <a:rPr lang="en-US"/>
              <a:pPr>
                <a:defRPr/>
              </a:pPr>
              <a:t>11/20/22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48E6C6-8312-781D-2CA2-6AC7850381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3D445E-A5E1-A98E-0690-113F5B099F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pPr>
              <a:defRPr/>
            </a:pPr>
            <a:fld id="{73FBB6B8-F968-5248-8912-8E9BA524B20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3671786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14A42A1-7474-6D18-886D-88EF7AFBA8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</a:defRPr>
            </a:lvl1pPr>
          </a:lstStyle>
          <a:p>
            <a:pPr>
              <a:defRPr/>
            </a:pPr>
            <a:fld id="{EC502792-02C8-1B4B-8908-7424C6376CEE}" type="datetimeFigureOut">
              <a:rPr lang="en-US"/>
              <a:pPr>
                <a:defRPr/>
              </a:pPr>
              <a:t>11/20/22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F033C2-1689-5D3D-F743-A766D7920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FBD52BF-FB18-B63B-C40C-B05775056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pPr>
              <a:defRPr/>
            </a:pPr>
            <a:fld id="{ED7BE02C-37A2-9D4B-BC67-1A106291D4D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7435291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BE67FA-2CF4-E290-76C9-9E83519B2BD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</a:defRPr>
            </a:lvl1pPr>
          </a:lstStyle>
          <a:p>
            <a:pPr>
              <a:defRPr/>
            </a:pPr>
            <a:fld id="{3572E48B-D3B7-9347-A41A-CD4FA2BF3C0B}" type="datetimeFigureOut">
              <a:rPr lang="en-US"/>
              <a:pPr>
                <a:defRPr/>
              </a:pPr>
              <a:t>11/20/22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010F01-2CBC-C126-2F83-AA5CCFF8D5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632703-D87A-AD07-8C1B-20238E890D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pPr>
              <a:defRPr/>
            </a:pPr>
            <a:fld id="{717F9175-75D0-E04A-A734-985144A14E6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792047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454820F1-7875-CC0F-611F-47DB940D6D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E451EC2-4BC1-C04D-97E0-4279C41141B8}" type="datetimeFigureOut">
              <a:rPr lang="en-US"/>
              <a:pPr>
                <a:defRPr/>
              </a:pPr>
              <a:t>11/20/22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DF79F3EC-76D5-41BD-6FA5-37C813DC5A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39CE7A4-57CF-147F-6530-FD0F1639A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09A202-2BBF-354F-8849-13BBC1C9F9E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1605536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8E10CB2-FBFE-81AE-FA00-749CB2F4993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</a:defRPr>
            </a:lvl1pPr>
          </a:lstStyle>
          <a:p>
            <a:pPr>
              <a:defRPr/>
            </a:pPr>
            <a:fld id="{8D369F8F-F71E-2F46-B025-52A45102DF9B}" type="datetimeFigureOut">
              <a:rPr lang="en-US"/>
              <a:pPr>
                <a:defRPr/>
              </a:pPr>
              <a:t>11/20/22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065003-0897-C5AF-6F6C-7E33728B0D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AE55B7-8A1A-F2C8-EEA1-A0EC8C97A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pPr>
              <a:defRPr/>
            </a:pPr>
            <a:fld id="{F551C30A-854F-B446-92E9-675A3D67CC9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5067579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DBB5B4-3B9C-835B-A78C-D3936C860A3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</a:defRPr>
            </a:lvl1pPr>
          </a:lstStyle>
          <a:p>
            <a:pPr>
              <a:defRPr/>
            </a:pPr>
            <a:fld id="{E81B9902-3FDE-8443-9EC8-C52205CB77C4}" type="datetimeFigureOut">
              <a:rPr lang="en-US"/>
              <a:pPr>
                <a:defRPr/>
              </a:pPr>
              <a:t>11/20/22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15D7C6-B81B-3301-0A2C-63CCA5C1A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E61646-0961-7647-67FB-4E0A37D7D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pPr>
              <a:defRPr/>
            </a:pPr>
            <a:fld id="{99C2D8B4-E454-CA48-B8E5-D5110B8C8E0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4922334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994A31-E553-A4F3-566D-9B96C059C30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</a:defRPr>
            </a:lvl1pPr>
          </a:lstStyle>
          <a:p>
            <a:pPr>
              <a:defRPr/>
            </a:pPr>
            <a:fld id="{1D2BF364-F24D-814F-909E-6071351F33B7}" type="datetimeFigureOut">
              <a:rPr lang="en-US"/>
              <a:pPr>
                <a:defRPr/>
              </a:pPr>
              <a:t>11/20/22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A084FC-89C7-53BC-D8F7-151E29580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DDB29D-7CEB-7357-9480-0174184AF8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pPr>
              <a:defRPr/>
            </a:pPr>
            <a:fld id="{4F15E927-B7B9-D94C-9EBA-8413EBFD4DB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9709884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568EAB-B4A1-1C8F-7601-63E4FBC8EDD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</a:defRPr>
            </a:lvl1pPr>
          </a:lstStyle>
          <a:p>
            <a:pPr>
              <a:defRPr/>
            </a:pPr>
            <a:fld id="{E2000F38-050F-E245-ABA7-358F115A3BEB}" type="datetimeFigureOut">
              <a:rPr lang="en-US"/>
              <a:pPr>
                <a:defRPr/>
              </a:pPr>
              <a:t>11/20/22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EF5281-B84A-1388-48A9-6181C76415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22C348-C18E-0F5E-F388-DF906242FE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pPr>
              <a:defRPr/>
            </a:pPr>
            <a:fld id="{C46965B7-1FFF-EB41-BA39-F44D2E7B822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2312201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0A28E0-4003-EA69-0AC3-86F11F0C67E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</a:defRPr>
            </a:lvl1pPr>
          </a:lstStyle>
          <a:p>
            <a:pPr>
              <a:defRPr/>
            </a:pPr>
            <a:fld id="{52049654-69CA-7544-8808-DD4B0C77E1F3}" type="datetimeFigureOut">
              <a:rPr lang="en-US"/>
              <a:pPr>
                <a:defRPr/>
              </a:pPr>
              <a:t>11/20/22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FA91BB-4066-D772-EC13-785C78D5CD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A3FEB3-C552-22BC-B465-30DDCC82DD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pPr>
              <a:defRPr/>
            </a:pPr>
            <a:fld id="{F05884CA-E532-9946-B28A-8465D24CE94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066899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85D44E41-FE14-1A52-B4B1-3677C06B58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015E241-9F94-EC4A-8B42-49F5C1934D68}" type="datetimeFigureOut">
              <a:rPr lang="en-US"/>
              <a:pPr>
                <a:defRPr/>
              </a:pPr>
              <a:t>11/20/22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1EA0C40A-2449-EE4B-2B1B-91263FDA73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4AC3E11B-6098-DE52-AC17-9514C09FB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782818C-7FC9-6246-AEBC-0BA5301D54B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459094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0FFB7E6B-149E-1C9C-F953-E01459EE40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3F5A49E-C1DB-1F4C-90BE-AF603763C25A}" type="datetimeFigureOut">
              <a:rPr lang="en-US"/>
              <a:pPr>
                <a:defRPr/>
              </a:pPr>
              <a:t>11/20/22</a:t>
            </a:fld>
            <a:endParaRPr 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5447A9B8-02B1-564C-4B3F-DA33E67F42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0EBA640F-BB1E-EDFB-03A0-3D4D08F9D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4C62560-9D69-784F-8227-A03E5E2DD0E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41940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17FF51E8-5AB7-B09A-2EF6-984A6CE9C7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82E8D98-B601-CA47-9279-BC3D730DA2A3}" type="datetimeFigureOut">
              <a:rPr lang="en-US"/>
              <a:pPr>
                <a:defRPr/>
              </a:pPr>
              <a:t>11/20/22</a:t>
            </a:fld>
            <a:endParaRPr 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D0B49B1F-4D1A-8E14-3258-8390F380CB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FC3B077C-224D-5FC3-F495-657A1741C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391BB08-136B-BD4A-B2D4-BF49EF2E556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253975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5A1B1296-72CC-AC5D-B6F2-7283F59187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5F8E7DF-5518-E94F-9E32-9851543F14A5}" type="datetimeFigureOut">
              <a:rPr lang="en-US"/>
              <a:pPr>
                <a:defRPr/>
              </a:pPr>
              <a:t>11/20/22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BBBFEA35-3335-B71A-0FC4-6E30DB6C2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E3C14195-EEA1-8781-B8D8-0586ABF04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24A24F0-0E74-B844-BF24-4F33D688554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750577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D9B81711-2A73-39B0-02FE-6C3C0B26F6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6DC43EE-545B-8041-B514-11764A17B8AA}" type="datetimeFigureOut">
              <a:rPr lang="en-US"/>
              <a:pPr>
                <a:defRPr/>
              </a:pPr>
              <a:t>11/20/22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6934AA96-086E-0073-EF3C-8C8F09DAB2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CA1F21B2-CD01-81EA-661E-5EB85236CC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179622-BA99-9F48-A7DA-86C25EC80F3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966950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9ECCD8-4A48-342E-ADA5-48D7CA9A52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9F57F777-3345-204F-AD0A-8FE0C9258023}" type="datetimeFigureOut">
              <a:rPr lang="en-US"/>
              <a:pPr>
                <a:defRPr/>
              </a:pPr>
              <a:t>11/20/22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685E6A-31E7-61C7-07F9-13025F62B1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985D42-830C-FEF8-D0D4-3487718208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6D47DCB5-8A83-4548-B8F6-E111E88F164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pic>
        <p:nvPicPr>
          <p:cNvPr id="1029" name="Picture 6">
            <a:extLst>
              <a:ext uri="{FF2B5EF4-FFF2-40B4-BE49-F238E27FC236}">
                <a16:creationId xmlns:a16="http://schemas.microsoft.com/office/drawing/2014/main" id="{753F2007-2CDC-D70E-A5D9-12646E6F3CF1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763"/>
            <a:ext cx="12192000" cy="685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169" r:id="rId1"/>
    <p:sldLayoutId id="2147484170" r:id="rId2"/>
    <p:sldLayoutId id="2147484171" r:id="rId3"/>
    <p:sldLayoutId id="2147484172" r:id="rId4"/>
    <p:sldLayoutId id="2147484173" r:id="rId5"/>
    <p:sldLayoutId id="2147484174" r:id="rId6"/>
    <p:sldLayoutId id="2147484175" r:id="rId7"/>
    <p:sldLayoutId id="2147484176" r:id="rId8"/>
    <p:sldLayoutId id="2147484177" r:id="rId9"/>
    <p:sldLayoutId id="2147484178" r:id="rId10"/>
    <p:sldLayoutId id="214748417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>
            <a:extLst>
              <a:ext uri="{FF2B5EF4-FFF2-40B4-BE49-F238E27FC236}">
                <a16:creationId xmlns:a16="http://schemas.microsoft.com/office/drawing/2014/main" id="{19E0475C-C6CC-6C62-2AFF-3C97FD32DA01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175"/>
            <a:ext cx="12192000" cy="685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180" r:id="rId1"/>
    <p:sldLayoutId id="2147484181" r:id="rId2"/>
    <p:sldLayoutId id="2147484182" r:id="rId3"/>
    <p:sldLayoutId id="2147484183" r:id="rId4"/>
    <p:sldLayoutId id="2147484184" r:id="rId5"/>
    <p:sldLayoutId id="2147484185" r:id="rId6"/>
    <p:sldLayoutId id="2147484186" r:id="rId7"/>
    <p:sldLayoutId id="2147484187" r:id="rId8"/>
    <p:sldLayoutId id="2147484188" r:id="rId9"/>
    <p:sldLayoutId id="2147484189" r:id="rId10"/>
    <p:sldLayoutId id="2147484190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45921EE-90E2-B258-9C90-51FE1717CD2F}"/>
              </a:ext>
            </a:extLst>
          </p:cNvPr>
          <p:cNvCxnSpPr/>
          <p:nvPr userDrawn="1"/>
        </p:nvCxnSpPr>
        <p:spPr>
          <a:xfrm>
            <a:off x="457200" y="457200"/>
            <a:ext cx="11277600" cy="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603" name="Picture 13">
            <a:extLst>
              <a:ext uri="{FF2B5EF4-FFF2-40B4-BE49-F238E27FC236}">
                <a16:creationId xmlns:a16="http://schemas.microsoft.com/office/drawing/2014/main" id="{199EAFE3-22FC-9ECD-A4A7-89D817B4CED4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638800"/>
            <a:ext cx="121920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191" r:id="rId1"/>
    <p:sldLayoutId id="2147484192" r:id="rId2"/>
    <p:sldLayoutId id="2147484193" r:id="rId3"/>
    <p:sldLayoutId id="2147484194" r:id="rId4"/>
    <p:sldLayoutId id="2147484195" r:id="rId5"/>
    <p:sldLayoutId id="2147484196" r:id="rId6"/>
    <p:sldLayoutId id="2147484197" r:id="rId7"/>
    <p:sldLayoutId id="2147484198" r:id="rId8"/>
    <p:sldLayoutId id="2147484199" r:id="rId9"/>
    <p:sldLayoutId id="2147484200" r:id="rId10"/>
    <p:sldLayoutId id="2147484201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202" r:id="rId1"/>
    <p:sldLayoutId id="2147484203" r:id="rId2"/>
    <p:sldLayoutId id="2147484204" r:id="rId3"/>
    <p:sldLayoutId id="2147484205" r:id="rId4"/>
    <p:sldLayoutId id="2147484206" r:id="rId5"/>
    <p:sldLayoutId id="2147484207" r:id="rId6"/>
    <p:sldLayoutId id="2147484208" r:id="rId7"/>
    <p:sldLayoutId id="2147484209" r:id="rId8"/>
    <p:sldLayoutId id="2147484210" r:id="rId9"/>
    <p:sldLayoutId id="2147484211" r:id="rId10"/>
    <p:sldLayoutId id="2147484212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jpe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Title 1">
            <a:extLst>
              <a:ext uri="{FF2B5EF4-FFF2-40B4-BE49-F238E27FC236}">
                <a16:creationId xmlns:a16="http://schemas.microsoft.com/office/drawing/2014/main" id="{92CCDEE6-74BC-848C-CCC9-12F544D6328D}"/>
              </a:ext>
            </a:extLst>
          </p:cNvPr>
          <p:cNvSpPr>
            <a:spLocks noGrp="1"/>
          </p:cNvSpPr>
          <p:nvPr>
            <p:ph type="ctrTitle"/>
          </p:nvPr>
        </p:nvSpPr>
        <p:spPr bwMode="auto">
          <a:xfrm>
            <a:off x="3200400" y="974724"/>
            <a:ext cx="6781800" cy="14700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eaLnBrk="1" hangingPunct="1"/>
            <a:r>
              <a:rPr lang="en-US" altLang="en-US" sz="3000" dirty="0">
                <a:solidFill>
                  <a:schemeClr val="bg1"/>
                </a:solidFill>
                <a:latin typeface="Helvetica" pitchFamily="2" charset="0"/>
              </a:rPr>
              <a:t>DSP3 Project 3:</a:t>
            </a:r>
            <a:br>
              <a:rPr lang="en-US" altLang="en-US" sz="3000" dirty="0">
                <a:solidFill>
                  <a:schemeClr val="bg1"/>
                </a:solidFill>
                <a:latin typeface="Helvetica" pitchFamily="2" charset="0"/>
              </a:rPr>
            </a:br>
            <a:br>
              <a:rPr lang="en-US" altLang="en-US" sz="3000" dirty="0">
                <a:solidFill>
                  <a:schemeClr val="bg1"/>
                </a:solidFill>
                <a:latin typeface="Helvetica" pitchFamily="2" charset="0"/>
              </a:rPr>
            </a:br>
            <a:r>
              <a:rPr lang="en-US" altLang="en-US" sz="3000" b="1" dirty="0">
                <a:solidFill>
                  <a:schemeClr val="bg1"/>
                </a:solidFill>
                <a:latin typeface="Helvetica" pitchFamily="2" charset="0"/>
              </a:rPr>
              <a:t>Interstellar</a:t>
            </a:r>
            <a:br>
              <a:rPr lang="en-US" altLang="en-US" sz="3000" b="1" dirty="0">
                <a:solidFill>
                  <a:schemeClr val="bg1"/>
                </a:solidFill>
                <a:latin typeface="Helvetica" pitchFamily="2" charset="0"/>
              </a:rPr>
            </a:br>
            <a:br>
              <a:rPr lang="en-US" altLang="en-US" sz="3000" dirty="0">
                <a:solidFill>
                  <a:schemeClr val="bg1"/>
                </a:solidFill>
                <a:latin typeface="Helvetica" pitchFamily="2" charset="0"/>
              </a:rPr>
            </a:br>
            <a:r>
              <a:rPr lang="en-US" altLang="en-US" sz="3000" dirty="0">
                <a:solidFill>
                  <a:schemeClr val="bg1"/>
                </a:solidFill>
                <a:latin typeface="Helvetica" pitchFamily="2" charset="0"/>
              </a:rPr>
              <a:t>A Feedback Delay Network Reverb</a:t>
            </a:r>
          </a:p>
        </p:txBody>
      </p:sp>
      <p:sp>
        <p:nvSpPr>
          <p:cNvPr id="52227" name="Title 1">
            <a:extLst>
              <a:ext uri="{FF2B5EF4-FFF2-40B4-BE49-F238E27FC236}">
                <a16:creationId xmlns:a16="http://schemas.microsoft.com/office/drawing/2014/main" id="{EB0D5EC1-9434-3402-8B38-B8CFA743F86A}"/>
              </a:ext>
            </a:extLst>
          </p:cNvPr>
          <p:cNvSpPr txBox="1">
            <a:spLocks/>
          </p:cNvSpPr>
          <p:nvPr/>
        </p:nvSpPr>
        <p:spPr bwMode="auto">
          <a:xfrm>
            <a:off x="3095625" y="4495800"/>
            <a:ext cx="6781800" cy="652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3000" dirty="0">
                <a:solidFill>
                  <a:schemeClr val="bg1"/>
                </a:solidFill>
                <a:latin typeface="Helvetica" pitchFamily="2" charset="0"/>
              </a:rPr>
              <a:t>A presentation by Nathan Erthal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276466E-1D0E-DD9B-FD31-36746B483662}"/>
              </a:ext>
            </a:extLst>
          </p:cNvPr>
          <p:cNvSpPr/>
          <p:nvPr/>
        </p:nvSpPr>
        <p:spPr>
          <a:xfrm>
            <a:off x="2209800" y="1615931"/>
            <a:ext cx="6984878" cy="60376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</a:rPr>
              <a:t>We will use 8 Delay lines for each channel for a total of 16 delay lines.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1BA45A4-8442-7C30-54EB-B65E47B75336}"/>
              </a:ext>
            </a:extLst>
          </p:cNvPr>
          <p:cNvSpPr/>
          <p:nvPr/>
        </p:nvSpPr>
        <p:spPr>
          <a:xfrm>
            <a:off x="2006539" y="4066807"/>
            <a:ext cx="7391400" cy="1143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</a:rPr>
              <a:t>It’s easy for these matrixes to become unstable so we must think of a way for our coefficients to work together creating a smooth reverberation that also doesn’t sound ringy…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0AC084-665B-EB0F-8739-FD39CD47B9A6}"/>
              </a:ext>
            </a:extLst>
          </p:cNvPr>
          <p:cNvSpPr txBox="1"/>
          <p:nvPr/>
        </p:nvSpPr>
        <p:spPr>
          <a:xfrm>
            <a:off x="3429000" y="2546087"/>
            <a:ext cx="4852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This would give us a 16 x 16 feedback matrix.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CD46A6-97CB-6BEA-0143-5046E570F791}"/>
              </a:ext>
            </a:extLst>
          </p:cNvPr>
          <p:cNvSpPr txBox="1"/>
          <p:nvPr/>
        </p:nvSpPr>
        <p:spPr>
          <a:xfrm>
            <a:off x="381000" y="152400"/>
            <a:ext cx="8001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34" charset="0"/>
              </a:rPr>
              <a:t>DSP3 Project 3:	FDN Reverb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91427B2-3335-93DB-2BB6-45CE90B83436}"/>
              </a:ext>
            </a:extLst>
          </p:cNvPr>
          <p:cNvSpPr txBox="1">
            <a:spLocks/>
          </p:cNvSpPr>
          <p:nvPr/>
        </p:nvSpPr>
        <p:spPr>
          <a:xfrm>
            <a:off x="482356" y="685775"/>
            <a:ext cx="3383421" cy="603763"/>
          </a:xfrm>
          <a:prstGeom prst="rect">
            <a:avLst/>
          </a:prstGeom>
        </p:spPr>
        <p:txBody>
          <a:bodyPr anchor="ctr">
            <a:normAutofit fontScale="925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2400" b="1" dirty="0">
                <a:solidFill>
                  <a:srgbClr val="F47321"/>
                </a:solidFill>
                <a:latin typeface="Helvetica" pitchFamily="34" charset="0"/>
                <a:ea typeface="+mj-ea"/>
                <a:cs typeface="+mj-cs"/>
              </a:rPr>
              <a:t>Feedback and Density</a:t>
            </a:r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  <a:latin typeface="Helvetica" pitchFamily="34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0800743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276466E-1D0E-DD9B-FD31-36746B483662}"/>
              </a:ext>
            </a:extLst>
          </p:cNvPr>
          <p:cNvSpPr/>
          <p:nvPr/>
        </p:nvSpPr>
        <p:spPr>
          <a:xfrm>
            <a:off x="2819400" y="2209800"/>
            <a:ext cx="6197356" cy="9906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</a:rPr>
              <a:t>An example representation of coefficients for a 4 x 4 feedback matrix, where g is the value from our feedback parameter:</a:t>
            </a:r>
          </a:p>
        </p:txBody>
      </p:sp>
      <p:pic>
        <p:nvPicPr>
          <p:cNvPr id="4" name="Picture 3" descr="A picture containing calendar&#10;&#10;Description automatically generated">
            <a:extLst>
              <a:ext uri="{FF2B5EF4-FFF2-40B4-BE49-F238E27FC236}">
                <a16:creationId xmlns:a16="http://schemas.microsoft.com/office/drawing/2014/main" id="{1B66FC01-8CC7-54B8-18DE-671D99EF0F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0" y="3715087"/>
            <a:ext cx="3454400" cy="2032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1B6FB8D-E237-C08B-5339-BA599F48A543}"/>
              </a:ext>
            </a:extLst>
          </p:cNvPr>
          <p:cNvSpPr txBox="1"/>
          <p:nvPr/>
        </p:nvSpPr>
        <p:spPr>
          <a:xfrm>
            <a:off x="381000" y="152400"/>
            <a:ext cx="8001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34" charset="0"/>
              </a:rPr>
              <a:t>DSP3 Project 3:	FDN Reverb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62D6D4FD-39C0-2624-1266-20FC56145D01}"/>
              </a:ext>
            </a:extLst>
          </p:cNvPr>
          <p:cNvSpPr txBox="1">
            <a:spLocks/>
          </p:cNvSpPr>
          <p:nvPr/>
        </p:nvSpPr>
        <p:spPr>
          <a:xfrm>
            <a:off x="482356" y="685775"/>
            <a:ext cx="3383421" cy="603763"/>
          </a:xfrm>
          <a:prstGeom prst="rect">
            <a:avLst/>
          </a:prstGeom>
        </p:spPr>
        <p:txBody>
          <a:bodyPr anchor="ctr">
            <a:normAutofit fontScale="925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2400" b="1" dirty="0">
                <a:solidFill>
                  <a:srgbClr val="F47321"/>
                </a:solidFill>
                <a:latin typeface="Helvetica" pitchFamily="34" charset="0"/>
                <a:ea typeface="+mj-ea"/>
                <a:cs typeface="+mj-cs"/>
              </a:rPr>
              <a:t>Feedback and Density</a:t>
            </a:r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  <a:latin typeface="Helvetica" pitchFamily="34" charset="0"/>
              <a:ea typeface="+mj-ea"/>
              <a:cs typeface="+mj-cs"/>
            </a:endParaRPr>
          </a:p>
        </p:txBody>
      </p:sp>
      <p:pic>
        <p:nvPicPr>
          <p:cNvPr id="11" name="Picture 10" descr="Text, letter&#10;&#10;Description automatically generated">
            <a:extLst>
              <a:ext uri="{FF2B5EF4-FFF2-40B4-BE49-F238E27FC236}">
                <a16:creationId xmlns:a16="http://schemas.microsoft.com/office/drawing/2014/main" id="{44BC52B6-BDB6-F248-A23E-200AB537F7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4957" y="838200"/>
            <a:ext cx="2004687" cy="121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9588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0F0955F-5BC7-E18B-8FC2-27CD8A2B7A1C}"/>
              </a:ext>
            </a:extLst>
          </p:cNvPr>
          <p:cNvSpPr/>
          <p:nvPr/>
        </p:nvSpPr>
        <p:spPr>
          <a:xfrm>
            <a:off x="2819400" y="1752600"/>
            <a:ext cx="6197356" cy="12192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</a:rPr>
              <a:t>Our feedback matrix will be a little different… Not only because we have more delays, but also because we’d like to include a </a:t>
            </a:r>
            <a:r>
              <a:rPr lang="en-US" b="1" dirty="0">
                <a:solidFill>
                  <a:schemeClr val="tx1"/>
                </a:solidFill>
              </a:rPr>
              <a:t>feedback</a:t>
            </a:r>
            <a:r>
              <a:rPr lang="en-US" dirty="0">
                <a:solidFill>
                  <a:schemeClr val="tx1"/>
                </a:solidFill>
              </a:rPr>
              <a:t> feature as such as from a normal delay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85BE89-AD00-7ECD-315B-7E3DB2F23AE3}"/>
              </a:ext>
            </a:extLst>
          </p:cNvPr>
          <p:cNvSpPr txBox="1"/>
          <p:nvPr/>
        </p:nvSpPr>
        <p:spPr>
          <a:xfrm>
            <a:off x="381000" y="152400"/>
            <a:ext cx="8001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34" charset="0"/>
              </a:rPr>
              <a:t>DSP3 Project 3:	FDN Reverb</a:t>
            </a:r>
          </a:p>
        </p:txBody>
      </p:sp>
      <p:sp>
        <p:nvSpPr>
          <p:cNvPr id="10" name="Left Bracket 9">
            <a:extLst>
              <a:ext uri="{FF2B5EF4-FFF2-40B4-BE49-F238E27FC236}">
                <a16:creationId xmlns:a16="http://schemas.microsoft.com/office/drawing/2014/main" id="{F706A317-B0A8-1402-0935-4521A0DB135C}"/>
              </a:ext>
            </a:extLst>
          </p:cNvPr>
          <p:cNvSpPr/>
          <p:nvPr/>
        </p:nvSpPr>
        <p:spPr>
          <a:xfrm>
            <a:off x="4878210" y="3578423"/>
            <a:ext cx="304800" cy="1940828"/>
          </a:xfrm>
          <a:prstGeom prst="leftBracket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eft Bracket 10">
            <a:extLst>
              <a:ext uri="{FF2B5EF4-FFF2-40B4-BE49-F238E27FC236}">
                <a16:creationId xmlns:a16="http://schemas.microsoft.com/office/drawing/2014/main" id="{972D3031-B41B-8CCB-6A31-5A51E5A3FA6C}"/>
              </a:ext>
            </a:extLst>
          </p:cNvPr>
          <p:cNvSpPr/>
          <p:nvPr/>
        </p:nvSpPr>
        <p:spPr>
          <a:xfrm rot="10800000">
            <a:off x="6659250" y="3578423"/>
            <a:ext cx="304800" cy="1940827"/>
          </a:xfrm>
          <a:prstGeom prst="leftBracket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5FD98CC-4608-1DE9-F2EC-61E24F1ABB78}"/>
              </a:ext>
            </a:extLst>
          </p:cNvPr>
          <p:cNvSpPr txBox="1"/>
          <p:nvPr/>
        </p:nvSpPr>
        <p:spPr>
          <a:xfrm>
            <a:off x="5119580" y="3749406"/>
            <a:ext cx="279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27A5549-9255-4414-7D6D-0D63ADCFC897}"/>
              </a:ext>
            </a:extLst>
          </p:cNvPr>
          <p:cNvSpPr txBox="1"/>
          <p:nvPr/>
        </p:nvSpPr>
        <p:spPr>
          <a:xfrm>
            <a:off x="5543437" y="3747547"/>
            <a:ext cx="279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59202C9-7C7F-810A-59D9-F588C06C996B}"/>
              </a:ext>
            </a:extLst>
          </p:cNvPr>
          <p:cNvSpPr txBox="1"/>
          <p:nvPr/>
        </p:nvSpPr>
        <p:spPr>
          <a:xfrm>
            <a:off x="5965325" y="3747547"/>
            <a:ext cx="279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8B639B-AA5A-693B-9A23-D2773400ED68}"/>
              </a:ext>
            </a:extLst>
          </p:cNvPr>
          <p:cNvSpPr txBox="1"/>
          <p:nvPr/>
        </p:nvSpPr>
        <p:spPr>
          <a:xfrm>
            <a:off x="6420925" y="3747547"/>
            <a:ext cx="279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C54AEC2-69AA-B384-6B71-62C920748957}"/>
              </a:ext>
            </a:extLst>
          </p:cNvPr>
          <p:cNvSpPr txBox="1"/>
          <p:nvPr/>
        </p:nvSpPr>
        <p:spPr>
          <a:xfrm>
            <a:off x="5146399" y="4171813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330DF33-5DA5-D3DC-7F7A-DABDCD6C9066}"/>
              </a:ext>
            </a:extLst>
          </p:cNvPr>
          <p:cNvSpPr txBox="1"/>
          <p:nvPr/>
        </p:nvSpPr>
        <p:spPr>
          <a:xfrm>
            <a:off x="5532286" y="4169954"/>
            <a:ext cx="312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8E3738A-0C3C-1CFB-C2B3-3AD591FC984D}"/>
              </a:ext>
            </a:extLst>
          </p:cNvPr>
          <p:cNvSpPr txBox="1"/>
          <p:nvPr/>
        </p:nvSpPr>
        <p:spPr>
          <a:xfrm>
            <a:off x="5954174" y="4169954"/>
            <a:ext cx="312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A0E3298-3DAF-5374-9A63-208BB3367BA2}"/>
              </a:ext>
            </a:extLst>
          </p:cNvPr>
          <p:cNvSpPr txBox="1"/>
          <p:nvPr/>
        </p:nvSpPr>
        <p:spPr>
          <a:xfrm>
            <a:off x="6409774" y="4169954"/>
            <a:ext cx="312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639CAF3-0751-8D00-2309-BBF7A7828BD4}"/>
              </a:ext>
            </a:extLst>
          </p:cNvPr>
          <p:cNvSpPr txBox="1"/>
          <p:nvPr/>
        </p:nvSpPr>
        <p:spPr>
          <a:xfrm>
            <a:off x="5965325" y="4582550"/>
            <a:ext cx="312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7C2373B-E0AE-725D-8983-ED59F142C011}"/>
              </a:ext>
            </a:extLst>
          </p:cNvPr>
          <p:cNvSpPr txBox="1"/>
          <p:nvPr/>
        </p:nvSpPr>
        <p:spPr>
          <a:xfrm>
            <a:off x="6420925" y="4582550"/>
            <a:ext cx="312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0660B14-B150-A4E5-343A-346210013E4D}"/>
              </a:ext>
            </a:extLst>
          </p:cNvPr>
          <p:cNvSpPr txBox="1"/>
          <p:nvPr/>
        </p:nvSpPr>
        <p:spPr>
          <a:xfrm>
            <a:off x="5965325" y="4961692"/>
            <a:ext cx="312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D6F7407-3BBC-6676-4BCA-A74C03E52646}"/>
              </a:ext>
            </a:extLst>
          </p:cNvPr>
          <p:cNvSpPr txBox="1"/>
          <p:nvPr/>
        </p:nvSpPr>
        <p:spPr>
          <a:xfrm>
            <a:off x="6420925" y="4961692"/>
            <a:ext cx="312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1</a:t>
            </a:r>
          </a:p>
        </p:txBody>
      </p:sp>
      <p:pic>
        <p:nvPicPr>
          <p:cNvPr id="29" name="Picture 28" descr="Text, letter&#10;&#10;Description automatically generated">
            <a:extLst>
              <a:ext uri="{FF2B5EF4-FFF2-40B4-BE49-F238E27FC236}">
                <a16:creationId xmlns:a16="http://schemas.microsoft.com/office/drawing/2014/main" id="{3C30567A-03F1-BEBF-8ECC-AEB0217C29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2054" y="838200"/>
            <a:ext cx="2004646" cy="12192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CCD75C8D-E7D2-BEAC-5107-77C09DA5751C}"/>
              </a:ext>
            </a:extLst>
          </p:cNvPr>
          <p:cNvSpPr txBox="1"/>
          <p:nvPr/>
        </p:nvSpPr>
        <p:spPr>
          <a:xfrm>
            <a:off x="5157248" y="4592360"/>
            <a:ext cx="279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A907412-5426-0446-6E12-4E9CE7FAC27F}"/>
              </a:ext>
            </a:extLst>
          </p:cNvPr>
          <p:cNvSpPr txBox="1"/>
          <p:nvPr/>
        </p:nvSpPr>
        <p:spPr>
          <a:xfrm>
            <a:off x="5612848" y="4592360"/>
            <a:ext cx="279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DF6CD4D-2276-39F3-2091-FEB4D448B29E}"/>
              </a:ext>
            </a:extLst>
          </p:cNvPr>
          <p:cNvSpPr txBox="1"/>
          <p:nvPr/>
        </p:nvSpPr>
        <p:spPr>
          <a:xfrm>
            <a:off x="5146097" y="5014767"/>
            <a:ext cx="312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4DF2CF3-689E-E062-5623-B0A094AE1FF7}"/>
              </a:ext>
            </a:extLst>
          </p:cNvPr>
          <p:cNvSpPr txBox="1"/>
          <p:nvPr/>
        </p:nvSpPr>
        <p:spPr>
          <a:xfrm>
            <a:off x="5601697" y="5014767"/>
            <a:ext cx="312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05D24972-B1BC-B4B6-6EC8-45AA4FDF80CA}"/>
              </a:ext>
            </a:extLst>
          </p:cNvPr>
          <p:cNvSpPr txBox="1">
            <a:spLocks/>
          </p:cNvSpPr>
          <p:nvPr/>
        </p:nvSpPr>
        <p:spPr>
          <a:xfrm>
            <a:off x="482356" y="685775"/>
            <a:ext cx="3383421" cy="603763"/>
          </a:xfrm>
          <a:prstGeom prst="rect">
            <a:avLst/>
          </a:prstGeom>
        </p:spPr>
        <p:txBody>
          <a:bodyPr anchor="ctr">
            <a:normAutofit fontScale="925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2400" b="1" dirty="0">
                <a:solidFill>
                  <a:srgbClr val="F47321"/>
                </a:solidFill>
                <a:latin typeface="Helvetica" pitchFamily="34" charset="0"/>
                <a:ea typeface="+mj-ea"/>
                <a:cs typeface="+mj-cs"/>
              </a:rPr>
              <a:t>Feedback and Density</a:t>
            </a:r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  <a:latin typeface="Helvetica" pitchFamily="34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367919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276466E-1D0E-DD9B-FD31-36746B483662}"/>
              </a:ext>
            </a:extLst>
          </p:cNvPr>
          <p:cNvSpPr/>
          <p:nvPr/>
        </p:nvSpPr>
        <p:spPr>
          <a:xfrm>
            <a:off x="3296554" y="1342613"/>
            <a:ext cx="6197356" cy="120295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</a:rPr>
              <a:t>For our version of the </a:t>
            </a:r>
            <a:r>
              <a:rPr lang="en-US" b="1" dirty="0">
                <a:solidFill>
                  <a:schemeClr val="tx1"/>
                </a:solidFill>
              </a:rPr>
              <a:t>density </a:t>
            </a:r>
            <a:r>
              <a:rPr lang="en-US" dirty="0">
                <a:solidFill>
                  <a:schemeClr val="tx1"/>
                </a:solidFill>
              </a:rPr>
              <a:t>knob, we can have feedback from delay lines going to other ones long as those receiving delay lines don’t </a:t>
            </a:r>
            <a:r>
              <a:rPr lang="en-US" dirty="0" err="1">
                <a:solidFill>
                  <a:schemeClr val="tx1"/>
                </a:solidFill>
              </a:rPr>
              <a:t>recieve</a:t>
            </a:r>
            <a:r>
              <a:rPr lang="en-US" dirty="0">
                <a:solidFill>
                  <a:schemeClr val="tx1"/>
                </a:solidFill>
              </a:rPr>
              <a:t> feedback from the original “sending” ones</a:t>
            </a:r>
          </a:p>
        </p:txBody>
      </p:sp>
      <p:pic>
        <p:nvPicPr>
          <p:cNvPr id="7" name="Picture 6" descr="Text, letter&#10;&#10;Description automatically generated">
            <a:extLst>
              <a:ext uri="{FF2B5EF4-FFF2-40B4-BE49-F238E27FC236}">
                <a16:creationId xmlns:a16="http://schemas.microsoft.com/office/drawing/2014/main" id="{CA654AA5-4100-238A-6156-4CBE03F184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3581400"/>
            <a:ext cx="2171700" cy="1320800"/>
          </a:xfrm>
          <a:prstGeom prst="rect">
            <a:avLst/>
          </a:prstGeom>
        </p:spPr>
      </p:pic>
      <p:sp>
        <p:nvSpPr>
          <p:cNvPr id="9" name="Left Bracket 8">
            <a:extLst>
              <a:ext uri="{FF2B5EF4-FFF2-40B4-BE49-F238E27FC236}">
                <a16:creationId xmlns:a16="http://schemas.microsoft.com/office/drawing/2014/main" id="{BD828B24-FBEA-8EEA-D0A5-EF1CE6EB68AF}"/>
              </a:ext>
            </a:extLst>
          </p:cNvPr>
          <p:cNvSpPr/>
          <p:nvPr/>
        </p:nvSpPr>
        <p:spPr>
          <a:xfrm>
            <a:off x="4143305" y="3469372"/>
            <a:ext cx="304800" cy="1940828"/>
          </a:xfrm>
          <a:prstGeom prst="leftBracket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eft Bracket 9">
            <a:extLst>
              <a:ext uri="{FF2B5EF4-FFF2-40B4-BE49-F238E27FC236}">
                <a16:creationId xmlns:a16="http://schemas.microsoft.com/office/drawing/2014/main" id="{79AF0C80-C7C6-46EB-1C28-6F0CE57335AA}"/>
              </a:ext>
            </a:extLst>
          </p:cNvPr>
          <p:cNvSpPr/>
          <p:nvPr/>
        </p:nvSpPr>
        <p:spPr>
          <a:xfrm rot="10800000">
            <a:off x="5924345" y="3469372"/>
            <a:ext cx="304800" cy="1940827"/>
          </a:xfrm>
          <a:prstGeom prst="leftBracket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3632162-BAEA-CB6A-E813-A5360F6F4485}"/>
              </a:ext>
            </a:extLst>
          </p:cNvPr>
          <p:cNvSpPr txBox="1"/>
          <p:nvPr/>
        </p:nvSpPr>
        <p:spPr>
          <a:xfrm>
            <a:off x="4384675" y="3640355"/>
            <a:ext cx="279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C2349C2-BFE7-BAB6-6E0C-FE74321859FD}"/>
              </a:ext>
            </a:extLst>
          </p:cNvPr>
          <p:cNvSpPr txBox="1"/>
          <p:nvPr/>
        </p:nvSpPr>
        <p:spPr>
          <a:xfrm>
            <a:off x="4808532" y="3638496"/>
            <a:ext cx="279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0B4A2EB-0707-744E-497B-8540A5F4B56A}"/>
              </a:ext>
            </a:extLst>
          </p:cNvPr>
          <p:cNvSpPr txBox="1"/>
          <p:nvPr/>
        </p:nvSpPr>
        <p:spPr>
          <a:xfrm>
            <a:off x="5230420" y="3638496"/>
            <a:ext cx="279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A50C21A-4BCC-A2D4-3EB0-5D9B086E95FC}"/>
              </a:ext>
            </a:extLst>
          </p:cNvPr>
          <p:cNvSpPr txBox="1"/>
          <p:nvPr/>
        </p:nvSpPr>
        <p:spPr>
          <a:xfrm>
            <a:off x="5686020" y="3638496"/>
            <a:ext cx="279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5A868EF-3E6E-17EB-7807-5E4237A6A44E}"/>
              </a:ext>
            </a:extLst>
          </p:cNvPr>
          <p:cNvSpPr txBox="1"/>
          <p:nvPr/>
        </p:nvSpPr>
        <p:spPr>
          <a:xfrm>
            <a:off x="4411494" y="406276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9184607-A6EE-8946-294F-99BD5FFA79CE}"/>
              </a:ext>
            </a:extLst>
          </p:cNvPr>
          <p:cNvSpPr txBox="1"/>
          <p:nvPr/>
        </p:nvSpPr>
        <p:spPr>
          <a:xfrm>
            <a:off x="4797381" y="4060903"/>
            <a:ext cx="312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E98514C-2C8E-B837-EC12-D625C1D122F8}"/>
              </a:ext>
            </a:extLst>
          </p:cNvPr>
          <p:cNvSpPr txBox="1"/>
          <p:nvPr/>
        </p:nvSpPr>
        <p:spPr>
          <a:xfrm>
            <a:off x="5219269" y="4060903"/>
            <a:ext cx="312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553D623-9552-6AEA-CE12-1BB61D9067F0}"/>
              </a:ext>
            </a:extLst>
          </p:cNvPr>
          <p:cNvSpPr txBox="1"/>
          <p:nvPr/>
        </p:nvSpPr>
        <p:spPr>
          <a:xfrm>
            <a:off x="5674869" y="4060903"/>
            <a:ext cx="312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D47EB9F-0AEC-3F3D-221D-1C56976861CC}"/>
              </a:ext>
            </a:extLst>
          </p:cNvPr>
          <p:cNvSpPr txBox="1"/>
          <p:nvPr/>
        </p:nvSpPr>
        <p:spPr>
          <a:xfrm>
            <a:off x="4384675" y="447535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2DAD19E-3C51-ABDB-E5CD-22CDB499A6BF}"/>
              </a:ext>
            </a:extLst>
          </p:cNvPr>
          <p:cNvSpPr txBox="1"/>
          <p:nvPr/>
        </p:nvSpPr>
        <p:spPr>
          <a:xfrm>
            <a:off x="4808532" y="4473499"/>
            <a:ext cx="312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8D58D44-4585-5D65-4387-6CB9D440BFB9}"/>
              </a:ext>
            </a:extLst>
          </p:cNvPr>
          <p:cNvSpPr txBox="1"/>
          <p:nvPr/>
        </p:nvSpPr>
        <p:spPr>
          <a:xfrm>
            <a:off x="5230420" y="4473499"/>
            <a:ext cx="312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8CF4B9A-D70F-F12E-3847-967147A8487B}"/>
              </a:ext>
            </a:extLst>
          </p:cNvPr>
          <p:cNvSpPr txBox="1"/>
          <p:nvPr/>
        </p:nvSpPr>
        <p:spPr>
          <a:xfrm>
            <a:off x="5686020" y="4473499"/>
            <a:ext cx="312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E56FD08-8E01-CD7A-0B62-534607D22E1C}"/>
              </a:ext>
            </a:extLst>
          </p:cNvPr>
          <p:cNvSpPr txBox="1"/>
          <p:nvPr/>
        </p:nvSpPr>
        <p:spPr>
          <a:xfrm>
            <a:off x="4384675" y="485450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6F5268D-8A0A-E7D7-4607-84C2D75F46EA}"/>
              </a:ext>
            </a:extLst>
          </p:cNvPr>
          <p:cNvSpPr txBox="1"/>
          <p:nvPr/>
        </p:nvSpPr>
        <p:spPr>
          <a:xfrm>
            <a:off x="4808532" y="4852641"/>
            <a:ext cx="312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21A6057-90CD-BD3C-7005-599373CD3D5A}"/>
              </a:ext>
            </a:extLst>
          </p:cNvPr>
          <p:cNvSpPr txBox="1"/>
          <p:nvPr/>
        </p:nvSpPr>
        <p:spPr>
          <a:xfrm>
            <a:off x="5230420" y="4852641"/>
            <a:ext cx="312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A1CEB25-B3E3-1116-189B-6EE89B425350}"/>
              </a:ext>
            </a:extLst>
          </p:cNvPr>
          <p:cNvSpPr txBox="1"/>
          <p:nvPr/>
        </p:nvSpPr>
        <p:spPr>
          <a:xfrm>
            <a:off x="5686020" y="4852641"/>
            <a:ext cx="312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EC2FEBD-39E8-C198-AA44-79FC862B4BC2}"/>
              </a:ext>
            </a:extLst>
          </p:cNvPr>
          <p:cNvSpPr/>
          <p:nvPr/>
        </p:nvSpPr>
        <p:spPr>
          <a:xfrm>
            <a:off x="7198870" y="4495801"/>
            <a:ext cx="3875177" cy="110269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</a:rPr>
              <a:t>Here, feedback from delay lines 1 and 2 go into every delay line that’s not themselves or each other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CB08C07-BCAA-8D0E-14E2-E22DB047993A}"/>
              </a:ext>
            </a:extLst>
          </p:cNvPr>
          <p:cNvSpPr txBox="1"/>
          <p:nvPr/>
        </p:nvSpPr>
        <p:spPr>
          <a:xfrm>
            <a:off x="4043306" y="5579324"/>
            <a:ext cx="2351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(Scaled down to 4x4)</a:t>
            </a:r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C4A43778-A8EB-B091-32AB-FF797328C699}"/>
              </a:ext>
            </a:extLst>
          </p:cNvPr>
          <p:cNvSpPr txBox="1">
            <a:spLocks/>
          </p:cNvSpPr>
          <p:nvPr/>
        </p:nvSpPr>
        <p:spPr>
          <a:xfrm>
            <a:off x="482356" y="685775"/>
            <a:ext cx="3383421" cy="603763"/>
          </a:xfrm>
          <a:prstGeom prst="rect">
            <a:avLst/>
          </a:prstGeom>
        </p:spPr>
        <p:txBody>
          <a:bodyPr anchor="ctr">
            <a:normAutofit fontScale="925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2400" b="1" dirty="0">
                <a:solidFill>
                  <a:srgbClr val="F47321"/>
                </a:solidFill>
                <a:latin typeface="Helvetica" pitchFamily="34" charset="0"/>
                <a:ea typeface="+mj-ea"/>
                <a:cs typeface="+mj-cs"/>
              </a:rPr>
              <a:t>Feedback and Density</a:t>
            </a:r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  <a:latin typeface="Helvetica" pitchFamily="34" charset="0"/>
              <a:ea typeface="+mj-ea"/>
              <a:cs typeface="+mj-c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AC56E7E-BD44-5096-8358-BEFF0B1B91EB}"/>
              </a:ext>
            </a:extLst>
          </p:cNvPr>
          <p:cNvSpPr txBox="1"/>
          <p:nvPr/>
        </p:nvSpPr>
        <p:spPr>
          <a:xfrm>
            <a:off x="381000" y="152400"/>
            <a:ext cx="8001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34" charset="0"/>
              </a:rPr>
              <a:t>DSP3 Project 3:	FDN Reverb</a:t>
            </a:r>
          </a:p>
        </p:txBody>
      </p:sp>
    </p:spTree>
    <p:extLst>
      <p:ext uri="{BB962C8B-B14F-4D97-AF65-F5344CB8AC3E}">
        <p14:creationId xmlns:p14="http://schemas.microsoft.com/office/powerpoint/2010/main" val="2039751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276466E-1D0E-DD9B-FD31-36746B483662}"/>
              </a:ext>
            </a:extLst>
          </p:cNvPr>
          <p:cNvSpPr/>
          <p:nvPr/>
        </p:nvSpPr>
        <p:spPr>
          <a:xfrm>
            <a:off x="587754" y="1880699"/>
            <a:ext cx="4036788" cy="114977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dirty="0">
                <a:solidFill>
                  <a:schemeClr val="tx1"/>
                </a:solidFill>
              </a:rPr>
              <a:t>Leaving our final matrix like this: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b="1" dirty="0">
                <a:solidFill>
                  <a:schemeClr val="tx1"/>
                </a:solidFill>
              </a:rPr>
              <a:t>feedback</a:t>
            </a:r>
            <a:r>
              <a:rPr lang="en-US" dirty="0">
                <a:solidFill>
                  <a:schemeClr val="tx1"/>
                </a:solidFill>
              </a:rPr>
              <a:t> knob coefficients and </a:t>
            </a:r>
            <a:r>
              <a:rPr lang="en-US" b="1" dirty="0">
                <a:solidFill>
                  <a:srgbClr val="0070C0"/>
                </a:solidFill>
              </a:rPr>
              <a:t>blue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b="1" dirty="0">
                <a:solidFill>
                  <a:schemeClr val="tx1"/>
                </a:solidFill>
              </a:rPr>
              <a:t>density</a:t>
            </a:r>
            <a:r>
              <a:rPr lang="en-US" dirty="0">
                <a:solidFill>
                  <a:schemeClr val="tx1"/>
                </a:solidFill>
              </a:rPr>
              <a:t> knob coefficients in </a:t>
            </a:r>
            <a:r>
              <a:rPr lang="en-US" b="1" dirty="0">
                <a:solidFill>
                  <a:srgbClr val="FF0000"/>
                </a:solidFill>
              </a:rPr>
              <a:t>red</a:t>
            </a:r>
          </a:p>
        </p:txBody>
      </p:sp>
      <p:pic>
        <p:nvPicPr>
          <p:cNvPr id="7" name="Picture 6" descr="Text, letter&#10;&#10;Description automatically generated">
            <a:extLst>
              <a:ext uri="{FF2B5EF4-FFF2-40B4-BE49-F238E27FC236}">
                <a16:creationId xmlns:a16="http://schemas.microsoft.com/office/drawing/2014/main" id="{CA654AA5-4100-238A-6156-4CBE03F184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251" y="4097342"/>
            <a:ext cx="1930975" cy="1174394"/>
          </a:xfrm>
          <a:prstGeom prst="rect">
            <a:avLst/>
          </a:prstGeom>
        </p:spPr>
      </p:pic>
      <p:sp>
        <p:nvSpPr>
          <p:cNvPr id="9" name="Left Bracket 8">
            <a:extLst>
              <a:ext uri="{FF2B5EF4-FFF2-40B4-BE49-F238E27FC236}">
                <a16:creationId xmlns:a16="http://schemas.microsoft.com/office/drawing/2014/main" id="{BD828B24-FBEA-8EEA-D0A5-EF1CE6EB68AF}"/>
              </a:ext>
            </a:extLst>
          </p:cNvPr>
          <p:cNvSpPr/>
          <p:nvPr/>
        </p:nvSpPr>
        <p:spPr>
          <a:xfrm>
            <a:off x="3934841" y="3588373"/>
            <a:ext cx="304800" cy="1940828"/>
          </a:xfrm>
          <a:prstGeom prst="leftBracket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eft Bracket 9">
            <a:extLst>
              <a:ext uri="{FF2B5EF4-FFF2-40B4-BE49-F238E27FC236}">
                <a16:creationId xmlns:a16="http://schemas.microsoft.com/office/drawing/2014/main" id="{79AF0C80-C7C6-46EB-1C28-6F0CE57335AA}"/>
              </a:ext>
            </a:extLst>
          </p:cNvPr>
          <p:cNvSpPr/>
          <p:nvPr/>
        </p:nvSpPr>
        <p:spPr>
          <a:xfrm rot="10800000">
            <a:off x="5715881" y="3588373"/>
            <a:ext cx="304800" cy="1940827"/>
          </a:xfrm>
          <a:prstGeom prst="leftBracket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3632162-BAEA-CB6A-E813-A5360F6F4485}"/>
              </a:ext>
            </a:extLst>
          </p:cNvPr>
          <p:cNvSpPr txBox="1"/>
          <p:nvPr/>
        </p:nvSpPr>
        <p:spPr>
          <a:xfrm>
            <a:off x="4176211" y="3759356"/>
            <a:ext cx="279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C2349C2-BFE7-BAB6-6E0C-FE74321859FD}"/>
              </a:ext>
            </a:extLst>
          </p:cNvPr>
          <p:cNvSpPr txBox="1"/>
          <p:nvPr/>
        </p:nvSpPr>
        <p:spPr>
          <a:xfrm>
            <a:off x="4600068" y="3757497"/>
            <a:ext cx="279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0B4A2EB-0707-744E-497B-8540A5F4B56A}"/>
              </a:ext>
            </a:extLst>
          </p:cNvPr>
          <p:cNvSpPr txBox="1"/>
          <p:nvPr/>
        </p:nvSpPr>
        <p:spPr>
          <a:xfrm>
            <a:off x="5021956" y="3757497"/>
            <a:ext cx="279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A50C21A-4BCC-A2D4-3EB0-5D9B086E95FC}"/>
              </a:ext>
            </a:extLst>
          </p:cNvPr>
          <p:cNvSpPr txBox="1"/>
          <p:nvPr/>
        </p:nvSpPr>
        <p:spPr>
          <a:xfrm>
            <a:off x="5477556" y="3757497"/>
            <a:ext cx="279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5A868EF-3E6E-17EB-7807-5E4237A6A44E}"/>
              </a:ext>
            </a:extLst>
          </p:cNvPr>
          <p:cNvSpPr txBox="1"/>
          <p:nvPr/>
        </p:nvSpPr>
        <p:spPr>
          <a:xfrm>
            <a:off x="4203030" y="4181763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9184607-A6EE-8946-294F-99BD5FFA79CE}"/>
              </a:ext>
            </a:extLst>
          </p:cNvPr>
          <p:cNvSpPr txBox="1"/>
          <p:nvPr/>
        </p:nvSpPr>
        <p:spPr>
          <a:xfrm>
            <a:off x="4588917" y="4179904"/>
            <a:ext cx="312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E98514C-2C8E-B837-EC12-D625C1D122F8}"/>
              </a:ext>
            </a:extLst>
          </p:cNvPr>
          <p:cNvSpPr txBox="1"/>
          <p:nvPr/>
        </p:nvSpPr>
        <p:spPr>
          <a:xfrm>
            <a:off x="5010805" y="4179904"/>
            <a:ext cx="312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553D623-9552-6AEA-CE12-1BB61D9067F0}"/>
              </a:ext>
            </a:extLst>
          </p:cNvPr>
          <p:cNvSpPr txBox="1"/>
          <p:nvPr/>
        </p:nvSpPr>
        <p:spPr>
          <a:xfrm>
            <a:off x="5466405" y="4179904"/>
            <a:ext cx="312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D47EB9F-0AEC-3F3D-221D-1C56976861CC}"/>
              </a:ext>
            </a:extLst>
          </p:cNvPr>
          <p:cNvSpPr txBox="1"/>
          <p:nvPr/>
        </p:nvSpPr>
        <p:spPr>
          <a:xfrm>
            <a:off x="4176211" y="4594359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-1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2DAD19E-3C51-ABDB-E5CD-22CDB499A6BF}"/>
              </a:ext>
            </a:extLst>
          </p:cNvPr>
          <p:cNvSpPr txBox="1"/>
          <p:nvPr/>
        </p:nvSpPr>
        <p:spPr>
          <a:xfrm>
            <a:off x="4600067" y="4592500"/>
            <a:ext cx="389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-1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8D58D44-4585-5D65-4387-6CB9D440BFB9}"/>
              </a:ext>
            </a:extLst>
          </p:cNvPr>
          <p:cNvSpPr txBox="1"/>
          <p:nvPr/>
        </p:nvSpPr>
        <p:spPr>
          <a:xfrm>
            <a:off x="5021956" y="4592500"/>
            <a:ext cx="312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8CF4B9A-D70F-F12E-3847-967147A8487B}"/>
              </a:ext>
            </a:extLst>
          </p:cNvPr>
          <p:cNvSpPr txBox="1"/>
          <p:nvPr/>
        </p:nvSpPr>
        <p:spPr>
          <a:xfrm>
            <a:off x="5477556" y="4592500"/>
            <a:ext cx="312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E56FD08-8E01-CD7A-0B62-534607D22E1C}"/>
              </a:ext>
            </a:extLst>
          </p:cNvPr>
          <p:cNvSpPr txBox="1"/>
          <p:nvPr/>
        </p:nvSpPr>
        <p:spPr>
          <a:xfrm>
            <a:off x="4176211" y="4973501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-1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6F5268D-8A0A-E7D7-4607-84C2D75F46EA}"/>
              </a:ext>
            </a:extLst>
          </p:cNvPr>
          <p:cNvSpPr txBox="1"/>
          <p:nvPr/>
        </p:nvSpPr>
        <p:spPr>
          <a:xfrm>
            <a:off x="4600068" y="4971642"/>
            <a:ext cx="389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-1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21A6057-90CD-BD3C-7005-599373CD3D5A}"/>
              </a:ext>
            </a:extLst>
          </p:cNvPr>
          <p:cNvSpPr txBox="1"/>
          <p:nvPr/>
        </p:nvSpPr>
        <p:spPr>
          <a:xfrm>
            <a:off x="5021956" y="4971642"/>
            <a:ext cx="312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A1CEB25-B3E3-1116-189B-6EE89B425350}"/>
              </a:ext>
            </a:extLst>
          </p:cNvPr>
          <p:cNvSpPr txBox="1"/>
          <p:nvPr/>
        </p:nvSpPr>
        <p:spPr>
          <a:xfrm>
            <a:off x="5477556" y="4971642"/>
            <a:ext cx="312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D215EEB-C9D8-0A08-9F56-84DB14B5A298}"/>
              </a:ext>
            </a:extLst>
          </p:cNvPr>
          <p:cNvSpPr txBox="1"/>
          <p:nvPr/>
        </p:nvSpPr>
        <p:spPr>
          <a:xfrm>
            <a:off x="3834842" y="5698325"/>
            <a:ext cx="2351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(Scaled down to 4x4)</a:t>
            </a:r>
          </a:p>
        </p:txBody>
      </p:sp>
      <p:sp>
        <p:nvSpPr>
          <p:cNvPr id="5" name="Left Bracket 4">
            <a:extLst>
              <a:ext uri="{FF2B5EF4-FFF2-40B4-BE49-F238E27FC236}">
                <a16:creationId xmlns:a16="http://schemas.microsoft.com/office/drawing/2014/main" id="{D4AE5C77-DC99-1455-11F8-E7C6FD07D5AC}"/>
              </a:ext>
            </a:extLst>
          </p:cNvPr>
          <p:cNvSpPr/>
          <p:nvPr/>
        </p:nvSpPr>
        <p:spPr>
          <a:xfrm>
            <a:off x="7248315" y="2381511"/>
            <a:ext cx="304800" cy="3316814"/>
          </a:xfrm>
          <a:prstGeom prst="leftBracket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Left Bracket 7">
            <a:extLst>
              <a:ext uri="{FF2B5EF4-FFF2-40B4-BE49-F238E27FC236}">
                <a16:creationId xmlns:a16="http://schemas.microsoft.com/office/drawing/2014/main" id="{D9145C15-AFCD-7257-9792-346776DAFB86}"/>
              </a:ext>
            </a:extLst>
          </p:cNvPr>
          <p:cNvSpPr/>
          <p:nvPr/>
        </p:nvSpPr>
        <p:spPr>
          <a:xfrm rot="10800000">
            <a:off x="11119217" y="2404768"/>
            <a:ext cx="304800" cy="3316815"/>
          </a:xfrm>
          <a:prstGeom prst="leftBracket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4B2DBE9-9E72-BA8A-6646-3884D20BFC2D}"/>
              </a:ext>
            </a:extLst>
          </p:cNvPr>
          <p:cNvSpPr txBox="1"/>
          <p:nvPr/>
        </p:nvSpPr>
        <p:spPr>
          <a:xfrm>
            <a:off x="7660271" y="2401118"/>
            <a:ext cx="279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53B7D94-B7FF-AE73-512A-33D0855D2ABC}"/>
              </a:ext>
            </a:extLst>
          </p:cNvPr>
          <p:cNvSpPr txBox="1"/>
          <p:nvPr/>
        </p:nvSpPr>
        <p:spPr>
          <a:xfrm>
            <a:off x="8084128" y="2399259"/>
            <a:ext cx="279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4F5595F-63C3-68A3-BF0C-3F7D41DED065}"/>
              </a:ext>
            </a:extLst>
          </p:cNvPr>
          <p:cNvSpPr txBox="1"/>
          <p:nvPr/>
        </p:nvSpPr>
        <p:spPr>
          <a:xfrm>
            <a:off x="8506016" y="2399259"/>
            <a:ext cx="279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58C2096-281D-F13B-582B-D129FFBA244C}"/>
              </a:ext>
            </a:extLst>
          </p:cNvPr>
          <p:cNvSpPr txBox="1"/>
          <p:nvPr/>
        </p:nvSpPr>
        <p:spPr>
          <a:xfrm>
            <a:off x="8961616" y="2399259"/>
            <a:ext cx="279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2CF73C4-E75F-9E6D-E987-16E9C455B2D4}"/>
              </a:ext>
            </a:extLst>
          </p:cNvPr>
          <p:cNvSpPr txBox="1"/>
          <p:nvPr/>
        </p:nvSpPr>
        <p:spPr>
          <a:xfrm>
            <a:off x="7687090" y="282352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6496422-41F3-DCCF-8C1C-F7A8CF09604D}"/>
              </a:ext>
            </a:extLst>
          </p:cNvPr>
          <p:cNvSpPr txBox="1"/>
          <p:nvPr/>
        </p:nvSpPr>
        <p:spPr>
          <a:xfrm>
            <a:off x="8072977" y="2821666"/>
            <a:ext cx="312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0D489C6-696D-0BFE-53E8-1C62C303AC3B}"/>
              </a:ext>
            </a:extLst>
          </p:cNvPr>
          <p:cNvSpPr txBox="1"/>
          <p:nvPr/>
        </p:nvSpPr>
        <p:spPr>
          <a:xfrm>
            <a:off x="8494865" y="2821666"/>
            <a:ext cx="312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24C6D25-B5D0-53EF-ECCA-C8F33EA5E835}"/>
              </a:ext>
            </a:extLst>
          </p:cNvPr>
          <p:cNvSpPr txBox="1"/>
          <p:nvPr/>
        </p:nvSpPr>
        <p:spPr>
          <a:xfrm>
            <a:off x="8950465" y="2821666"/>
            <a:ext cx="312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43F434C-6F9B-262E-1D79-3C0E9CAC766A}"/>
              </a:ext>
            </a:extLst>
          </p:cNvPr>
          <p:cNvSpPr txBox="1"/>
          <p:nvPr/>
        </p:nvSpPr>
        <p:spPr>
          <a:xfrm>
            <a:off x="7660271" y="3236121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-1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5FD0F32-D46C-C2B7-0CE2-A31350874546}"/>
              </a:ext>
            </a:extLst>
          </p:cNvPr>
          <p:cNvSpPr txBox="1"/>
          <p:nvPr/>
        </p:nvSpPr>
        <p:spPr>
          <a:xfrm>
            <a:off x="8084127" y="3234262"/>
            <a:ext cx="389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-1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2EF90AC-A7F8-0BD3-8264-1308E404CCD2}"/>
              </a:ext>
            </a:extLst>
          </p:cNvPr>
          <p:cNvSpPr txBox="1"/>
          <p:nvPr/>
        </p:nvSpPr>
        <p:spPr>
          <a:xfrm>
            <a:off x="8506016" y="3234262"/>
            <a:ext cx="312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F36A129-5DBD-4023-C770-7A8D41BD742F}"/>
              </a:ext>
            </a:extLst>
          </p:cNvPr>
          <p:cNvSpPr txBox="1"/>
          <p:nvPr/>
        </p:nvSpPr>
        <p:spPr>
          <a:xfrm>
            <a:off x="8961616" y="3234262"/>
            <a:ext cx="312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732ED1A-A15A-DE47-E1AB-EF8BF98BDA9B}"/>
              </a:ext>
            </a:extLst>
          </p:cNvPr>
          <p:cNvSpPr txBox="1"/>
          <p:nvPr/>
        </p:nvSpPr>
        <p:spPr>
          <a:xfrm>
            <a:off x="7660271" y="3615263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-1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51027BD-4054-09B0-5B89-97BB81217F0B}"/>
              </a:ext>
            </a:extLst>
          </p:cNvPr>
          <p:cNvSpPr txBox="1"/>
          <p:nvPr/>
        </p:nvSpPr>
        <p:spPr>
          <a:xfrm>
            <a:off x="8084128" y="3613404"/>
            <a:ext cx="389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-1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C36D77E-7B77-8D70-6757-0B1EFCC4AB6E}"/>
              </a:ext>
            </a:extLst>
          </p:cNvPr>
          <p:cNvSpPr txBox="1"/>
          <p:nvPr/>
        </p:nvSpPr>
        <p:spPr>
          <a:xfrm>
            <a:off x="8506016" y="3613404"/>
            <a:ext cx="312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8C70DE3-1B83-04FD-CC72-4EB3B0D01E93}"/>
              </a:ext>
            </a:extLst>
          </p:cNvPr>
          <p:cNvSpPr txBox="1"/>
          <p:nvPr/>
        </p:nvSpPr>
        <p:spPr>
          <a:xfrm>
            <a:off x="8961616" y="3613404"/>
            <a:ext cx="312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1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E7662B6-9859-B88E-9E58-928D8E1239E7}"/>
              </a:ext>
            </a:extLst>
          </p:cNvPr>
          <p:cNvSpPr txBox="1"/>
          <p:nvPr/>
        </p:nvSpPr>
        <p:spPr>
          <a:xfrm>
            <a:off x="8204867" y="5698325"/>
            <a:ext cx="2351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(Scaled down to 8x8)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1B31482-820B-54E1-21C6-8BAC15C23E32}"/>
              </a:ext>
            </a:extLst>
          </p:cNvPr>
          <p:cNvSpPr txBox="1"/>
          <p:nvPr/>
        </p:nvSpPr>
        <p:spPr>
          <a:xfrm>
            <a:off x="9306400" y="2394578"/>
            <a:ext cx="279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E936B16-3475-0869-8D7A-F260A81A431F}"/>
              </a:ext>
            </a:extLst>
          </p:cNvPr>
          <p:cNvSpPr txBox="1"/>
          <p:nvPr/>
        </p:nvSpPr>
        <p:spPr>
          <a:xfrm>
            <a:off x="9730257" y="2392719"/>
            <a:ext cx="279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F8DD9AE-B049-A0E5-779C-962089770721}"/>
              </a:ext>
            </a:extLst>
          </p:cNvPr>
          <p:cNvSpPr txBox="1"/>
          <p:nvPr/>
        </p:nvSpPr>
        <p:spPr>
          <a:xfrm>
            <a:off x="10152145" y="2392719"/>
            <a:ext cx="279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3FC8B94-1087-35F6-86CB-5E748B2207A2}"/>
              </a:ext>
            </a:extLst>
          </p:cNvPr>
          <p:cNvSpPr txBox="1"/>
          <p:nvPr/>
        </p:nvSpPr>
        <p:spPr>
          <a:xfrm>
            <a:off x="10607745" y="2392719"/>
            <a:ext cx="279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3EACAAA-2FDD-8E42-9B5C-1E9BE000F6AA}"/>
              </a:ext>
            </a:extLst>
          </p:cNvPr>
          <p:cNvSpPr txBox="1"/>
          <p:nvPr/>
        </p:nvSpPr>
        <p:spPr>
          <a:xfrm>
            <a:off x="9333219" y="281698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9AA3CD0-C086-FC97-8E4D-D84493EFF915}"/>
              </a:ext>
            </a:extLst>
          </p:cNvPr>
          <p:cNvSpPr txBox="1"/>
          <p:nvPr/>
        </p:nvSpPr>
        <p:spPr>
          <a:xfrm>
            <a:off x="9719106" y="2815126"/>
            <a:ext cx="312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DA917B4-BF50-8A92-A253-38DED2896C26}"/>
              </a:ext>
            </a:extLst>
          </p:cNvPr>
          <p:cNvSpPr txBox="1"/>
          <p:nvPr/>
        </p:nvSpPr>
        <p:spPr>
          <a:xfrm>
            <a:off x="10140994" y="2815126"/>
            <a:ext cx="312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0DFE941-FCAB-167E-D753-872ECF954D7B}"/>
              </a:ext>
            </a:extLst>
          </p:cNvPr>
          <p:cNvSpPr txBox="1"/>
          <p:nvPr/>
        </p:nvSpPr>
        <p:spPr>
          <a:xfrm>
            <a:off x="10596594" y="2815126"/>
            <a:ext cx="312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C40F963-06D2-DF32-D675-4916FAB8A2A6}"/>
              </a:ext>
            </a:extLst>
          </p:cNvPr>
          <p:cNvSpPr txBox="1"/>
          <p:nvPr/>
        </p:nvSpPr>
        <p:spPr>
          <a:xfrm>
            <a:off x="9306400" y="3229581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9E0A709-E952-13D6-DD14-0C74D9CD7D3E}"/>
              </a:ext>
            </a:extLst>
          </p:cNvPr>
          <p:cNvSpPr txBox="1"/>
          <p:nvPr/>
        </p:nvSpPr>
        <p:spPr>
          <a:xfrm>
            <a:off x="9730256" y="3227722"/>
            <a:ext cx="389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F144BC6-2418-ABAF-B262-BFA1DEDCC694}"/>
              </a:ext>
            </a:extLst>
          </p:cNvPr>
          <p:cNvSpPr txBox="1"/>
          <p:nvPr/>
        </p:nvSpPr>
        <p:spPr>
          <a:xfrm>
            <a:off x="10152145" y="3227722"/>
            <a:ext cx="312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05B08C4-EDFE-9376-BEB8-37FB9378A53F}"/>
              </a:ext>
            </a:extLst>
          </p:cNvPr>
          <p:cNvSpPr txBox="1"/>
          <p:nvPr/>
        </p:nvSpPr>
        <p:spPr>
          <a:xfrm>
            <a:off x="10607745" y="3227722"/>
            <a:ext cx="312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D85905E-EA75-D622-D64F-AA16AEE3F810}"/>
              </a:ext>
            </a:extLst>
          </p:cNvPr>
          <p:cNvSpPr txBox="1"/>
          <p:nvPr/>
        </p:nvSpPr>
        <p:spPr>
          <a:xfrm>
            <a:off x="9306400" y="3608723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25701198-FB85-321C-3597-941F520F9906}"/>
              </a:ext>
            </a:extLst>
          </p:cNvPr>
          <p:cNvSpPr txBox="1"/>
          <p:nvPr/>
        </p:nvSpPr>
        <p:spPr>
          <a:xfrm>
            <a:off x="9730257" y="3606864"/>
            <a:ext cx="389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4223DC2-90CD-F41B-2801-140D363A5AFF}"/>
              </a:ext>
            </a:extLst>
          </p:cNvPr>
          <p:cNvSpPr txBox="1"/>
          <p:nvPr/>
        </p:nvSpPr>
        <p:spPr>
          <a:xfrm>
            <a:off x="10152145" y="3606864"/>
            <a:ext cx="312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F6E1159-BFA0-EBB8-8B6A-04ECE49A6B4C}"/>
              </a:ext>
            </a:extLst>
          </p:cNvPr>
          <p:cNvSpPr txBox="1"/>
          <p:nvPr/>
        </p:nvSpPr>
        <p:spPr>
          <a:xfrm>
            <a:off x="10607745" y="3606864"/>
            <a:ext cx="312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C5EF3839-1AB7-608F-E9FF-5423865F537C}"/>
              </a:ext>
            </a:extLst>
          </p:cNvPr>
          <p:cNvSpPr txBox="1"/>
          <p:nvPr/>
        </p:nvSpPr>
        <p:spPr>
          <a:xfrm>
            <a:off x="8520482" y="4053903"/>
            <a:ext cx="279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95CF70B-CC76-92D6-E17B-CE15A48F8824}"/>
              </a:ext>
            </a:extLst>
          </p:cNvPr>
          <p:cNvSpPr txBox="1"/>
          <p:nvPr/>
        </p:nvSpPr>
        <p:spPr>
          <a:xfrm>
            <a:off x="8976082" y="4053903"/>
            <a:ext cx="279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65A80567-D428-8194-D83C-E7236FFB38CA}"/>
              </a:ext>
            </a:extLst>
          </p:cNvPr>
          <p:cNvSpPr txBox="1"/>
          <p:nvPr/>
        </p:nvSpPr>
        <p:spPr>
          <a:xfrm>
            <a:off x="8509331" y="4476310"/>
            <a:ext cx="312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EC2DF148-B846-449F-B04C-CFC18708B3A5}"/>
              </a:ext>
            </a:extLst>
          </p:cNvPr>
          <p:cNvSpPr txBox="1"/>
          <p:nvPr/>
        </p:nvSpPr>
        <p:spPr>
          <a:xfrm>
            <a:off x="8964931" y="4476310"/>
            <a:ext cx="312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BE5DFFAA-6E50-745E-1946-E3A4429E357F}"/>
              </a:ext>
            </a:extLst>
          </p:cNvPr>
          <p:cNvSpPr txBox="1"/>
          <p:nvPr/>
        </p:nvSpPr>
        <p:spPr>
          <a:xfrm>
            <a:off x="7674737" y="4890765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-1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46B51850-A0A9-11DB-D8D6-D4B660085BFB}"/>
              </a:ext>
            </a:extLst>
          </p:cNvPr>
          <p:cNvSpPr txBox="1"/>
          <p:nvPr/>
        </p:nvSpPr>
        <p:spPr>
          <a:xfrm>
            <a:off x="8098593" y="4888906"/>
            <a:ext cx="389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-1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50243C70-857D-031C-C59E-FAA1A2A741B5}"/>
              </a:ext>
            </a:extLst>
          </p:cNvPr>
          <p:cNvSpPr txBox="1"/>
          <p:nvPr/>
        </p:nvSpPr>
        <p:spPr>
          <a:xfrm>
            <a:off x="8520482" y="4888906"/>
            <a:ext cx="312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A46EB95B-EBDD-AA62-3204-3D53F861DEF3}"/>
              </a:ext>
            </a:extLst>
          </p:cNvPr>
          <p:cNvSpPr txBox="1"/>
          <p:nvPr/>
        </p:nvSpPr>
        <p:spPr>
          <a:xfrm>
            <a:off x="8976082" y="4888906"/>
            <a:ext cx="312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99B3EA2A-2218-EED2-33F9-A867B0FF22C0}"/>
              </a:ext>
            </a:extLst>
          </p:cNvPr>
          <p:cNvSpPr txBox="1"/>
          <p:nvPr/>
        </p:nvSpPr>
        <p:spPr>
          <a:xfrm>
            <a:off x="7674737" y="5269907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-1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656501BB-01F7-C945-4151-DAD691C94E44}"/>
              </a:ext>
            </a:extLst>
          </p:cNvPr>
          <p:cNvSpPr txBox="1"/>
          <p:nvPr/>
        </p:nvSpPr>
        <p:spPr>
          <a:xfrm>
            <a:off x="8098594" y="5268048"/>
            <a:ext cx="389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-1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16816256-F7A1-3CAF-F756-E3C13E4FB5E3}"/>
              </a:ext>
            </a:extLst>
          </p:cNvPr>
          <p:cNvSpPr txBox="1"/>
          <p:nvPr/>
        </p:nvSpPr>
        <p:spPr>
          <a:xfrm>
            <a:off x="8520482" y="5268048"/>
            <a:ext cx="312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1FE54C48-77D2-D70A-20DC-3D47652C73D5}"/>
              </a:ext>
            </a:extLst>
          </p:cNvPr>
          <p:cNvSpPr txBox="1"/>
          <p:nvPr/>
        </p:nvSpPr>
        <p:spPr>
          <a:xfrm>
            <a:off x="8976082" y="5268048"/>
            <a:ext cx="312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DF475D1B-C0AC-FEBB-03EB-AD36EDF38BEB}"/>
              </a:ext>
            </a:extLst>
          </p:cNvPr>
          <p:cNvSpPr txBox="1"/>
          <p:nvPr/>
        </p:nvSpPr>
        <p:spPr>
          <a:xfrm>
            <a:off x="9320866" y="4049222"/>
            <a:ext cx="279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1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47BBECF4-72FA-8EBB-47CC-99346A6F96DD}"/>
              </a:ext>
            </a:extLst>
          </p:cNvPr>
          <p:cNvSpPr txBox="1"/>
          <p:nvPr/>
        </p:nvSpPr>
        <p:spPr>
          <a:xfrm>
            <a:off x="9744723" y="4047363"/>
            <a:ext cx="279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C9285D89-B380-0E68-65C3-026441C8B8B5}"/>
              </a:ext>
            </a:extLst>
          </p:cNvPr>
          <p:cNvSpPr txBox="1"/>
          <p:nvPr/>
        </p:nvSpPr>
        <p:spPr>
          <a:xfrm>
            <a:off x="10166611" y="4047363"/>
            <a:ext cx="279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C3FEFB3D-67F2-2C24-6DFE-19FBCCC6D4F5}"/>
              </a:ext>
            </a:extLst>
          </p:cNvPr>
          <p:cNvSpPr txBox="1"/>
          <p:nvPr/>
        </p:nvSpPr>
        <p:spPr>
          <a:xfrm>
            <a:off x="10622211" y="4047363"/>
            <a:ext cx="279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0C535C32-1F44-13E1-83F1-CEE435DD3FCC}"/>
              </a:ext>
            </a:extLst>
          </p:cNvPr>
          <p:cNvSpPr txBox="1"/>
          <p:nvPr/>
        </p:nvSpPr>
        <p:spPr>
          <a:xfrm>
            <a:off x="9347685" y="447162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47669A95-921C-E69A-2337-821429864D2F}"/>
              </a:ext>
            </a:extLst>
          </p:cNvPr>
          <p:cNvSpPr txBox="1"/>
          <p:nvPr/>
        </p:nvSpPr>
        <p:spPr>
          <a:xfrm>
            <a:off x="9733572" y="4469770"/>
            <a:ext cx="312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1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E2CDC35-40BC-50D9-C45A-09D8AFBDBE2A}"/>
              </a:ext>
            </a:extLst>
          </p:cNvPr>
          <p:cNvSpPr txBox="1"/>
          <p:nvPr/>
        </p:nvSpPr>
        <p:spPr>
          <a:xfrm>
            <a:off x="10155460" y="4469770"/>
            <a:ext cx="312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F6E4CE0F-1D39-CB2D-E05B-84ADB2E3779E}"/>
              </a:ext>
            </a:extLst>
          </p:cNvPr>
          <p:cNvSpPr txBox="1"/>
          <p:nvPr/>
        </p:nvSpPr>
        <p:spPr>
          <a:xfrm>
            <a:off x="10611060" y="4469770"/>
            <a:ext cx="312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00944A41-C6AD-03C3-D141-83CE6D41339F}"/>
              </a:ext>
            </a:extLst>
          </p:cNvPr>
          <p:cNvSpPr txBox="1"/>
          <p:nvPr/>
        </p:nvSpPr>
        <p:spPr>
          <a:xfrm>
            <a:off x="9320866" y="488422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75EEC98C-C1BA-85F4-D8BA-3C5162486CF5}"/>
              </a:ext>
            </a:extLst>
          </p:cNvPr>
          <p:cNvSpPr txBox="1"/>
          <p:nvPr/>
        </p:nvSpPr>
        <p:spPr>
          <a:xfrm>
            <a:off x="9744722" y="4882366"/>
            <a:ext cx="389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C908E156-A984-8867-A6E4-A6BBA841472A}"/>
              </a:ext>
            </a:extLst>
          </p:cNvPr>
          <p:cNvSpPr txBox="1"/>
          <p:nvPr/>
        </p:nvSpPr>
        <p:spPr>
          <a:xfrm>
            <a:off x="10166611" y="4882366"/>
            <a:ext cx="312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1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691DCFF4-449A-58FA-D31E-F8340092BD4C}"/>
              </a:ext>
            </a:extLst>
          </p:cNvPr>
          <p:cNvSpPr txBox="1"/>
          <p:nvPr/>
        </p:nvSpPr>
        <p:spPr>
          <a:xfrm>
            <a:off x="10622211" y="4882366"/>
            <a:ext cx="312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0F5631DC-FBDA-3121-8A75-9CE29C6C0A5C}"/>
              </a:ext>
            </a:extLst>
          </p:cNvPr>
          <p:cNvSpPr txBox="1"/>
          <p:nvPr/>
        </p:nvSpPr>
        <p:spPr>
          <a:xfrm>
            <a:off x="9320866" y="526336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C8A4AA54-4451-E82E-0BDC-B006FF93B37C}"/>
              </a:ext>
            </a:extLst>
          </p:cNvPr>
          <p:cNvSpPr txBox="1"/>
          <p:nvPr/>
        </p:nvSpPr>
        <p:spPr>
          <a:xfrm>
            <a:off x="9744723" y="5261508"/>
            <a:ext cx="389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A2982DB-8854-0BDD-DD7A-2BDCF6BEA725}"/>
              </a:ext>
            </a:extLst>
          </p:cNvPr>
          <p:cNvSpPr txBox="1"/>
          <p:nvPr/>
        </p:nvSpPr>
        <p:spPr>
          <a:xfrm>
            <a:off x="10166611" y="5261508"/>
            <a:ext cx="312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A5476022-4C07-DB56-6D95-FB0B00DA7FC0}"/>
              </a:ext>
            </a:extLst>
          </p:cNvPr>
          <p:cNvSpPr txBox="1"/>
          <p:nvPr/>
        </p:nvSpPr>
        <p:spPr>
          <a:xfrm>
            <a:off x="10622211" y="5261508"/>
            <a:ext cx="312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1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EB50FE2F-B21E-DEFA-9540-DE952F73C39F}"/>
              </a:ext>
            </a:extLst>
          </p:cNvPr>
          <p:cNvSpPr txBox="1"/>
          <p:nvPr/>
        </p:nvSpPr>
        <p:spPr>
          <a:xfrm>
            <a:off x="7665385" y="4071124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-1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8DE10883-7CC4-7E73-CC12-893A90FE546F}"/>
              </a:ext>
            </a:extLst>
          </p:cNvPr>
          <p:cNvSpPr txBox="1"/>
          <p:nvPr/>
        </p:nvSpPr>
        <p:spPr>
          <a:xfrm>
            <a:off x="8089241" y="4069265"/>
            <a:ext cx="389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-1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C85FFFB1-4A88-8013-3582-90BF750B1F5D}"/>
              </a:ext>
            </a:extLst>
          </p:cNvPr>
          <p:cNvSpPr txBox="1"/>
          <p:nvPr/>
        </p:nvSpPr>
        <p:spPr>
          <a:xfrm>
            <a:off x="7665385" y="445026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-1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9316ADEB-8739-AB58-776B-F48341927E0E}"/>
              </a:ext>
            </a:extLst>
          </p:cNvPr>
          <p:cNvSpPr txBox="1"/>
          <p:nvPr/>
        </p:nvSpPr>
        <p:spPr>
          <a:xfrm>
            <a:off x="8089242" y="4448407"/>
            <a:ext cx="389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-1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D9A88721-9ECF-F8B6-C0DA-992522F6E170}"/>
              </a:ext>
            </a:extLst>
          </p:cNvPr>
          <p:cNvSpPr/>
          <p:nvPr/>
        </p:nvSpPr>
        <p:spPr>
          <a:xfrm>
            <a:off x="5214938" y="841024"/>
            <a:ext cx="6197356" cy="9906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</a:rPr>
              <a:t>Where</a:t>
            </a:r>
            <a:r>
              <a:rPr lang="en-US" b="1" dirty="0">
                <a:solidFill>
                  <a:schemeClr val="tx1"/>
                </a:solidFill>
              </a:rPr>
              <a:t> feedback</a:t>
            </a:r>
            <a:r>
              <a:rPr lang="en-US" dirty="0">
                <a:solidFill>
                  <a:schemeClr val="tx1"/>
                </a:solidFill>
              </a:rPr>
              <a:t> is the coefficient for delay feedback into itself and </a:t>
            </a:r>
            <a:r>
              <a:rPr lang="en-US" b="1" dirty="0">
                <a:solidFill>
                  <a:schemeClr val="tx1"/>
                </a:solidFill>
              </a:rPr>
              <a:t>density</a:t>
            </a:r>
            <a:r>
              <a:rPr lang="en-US" dirty="0">
                <a:solidFill>
                  <a:schemeClr val="tx1"/>
                </a:solidFill>
              </a:rPr>
              <a:t> is the coefficient for the delay feedback into another delay.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8FC64998-A918-84C7-4810-FB2CC97CB757}"/>
              </a:ext>
            </a:extLst>
          </p:cNvPr>
          <p:cNvSpPr txBox="1"/>
          <p:nvPr/>
        </p:nvSpPr>
        <p:spPr>
          <a:xfrm>
            <a:off x="381000" y="152400"/>
            <a:ext cx="8001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34" charset="0"/>
              </a:rPr>
              <a:t>DSP3 Project 3:	FDN Reverb</a:t>
            </a:r>
          </a:p>
        </p:txBody>
      </p:sp>
      <p:sp>
        <p:nvSpPr>
          <p:cNvPr id="104" name="Title 1">
            <a:extLst>
              <a:ext uri="{FF2B5EF4-FFF2-40B4-BE49-F238E27FC236}">
                <a16:creationId xmlns:a16="http://schemas.microsoft.com/office/drawing/2014/main" id="{DDAFFECA-94D6-4FEA-0A84-F922C68881E2}"/>
              </a:ext>
            </a:extLst>
          </p:cNvPr>
          <p:cNvSpPr txBox="1">
            <a:spLocks/>
          </p:cNvSpPr>
          <p:nvPr/>
        </p:nvSpPr>
        <p:spPr>
          <a:xfrm>
            <a:off x="482356" y="685775"/>
            <a:ext cx="3383421" cy="603763"/>
          </a:xfrm>
          <a:prstGeom prst="rect">
            <a:avLst/>
          </a:prstGeom>
        </p:spPr>
        <p:txBody>
          <a:bodyPr anchor="ctr">
            <a:normAutofit fontScale="925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2400" b="1" dirty="0">
                <a:solidFill>
                  <a:srgbClr val="F47321"/>
                </a:solidFill>
                <a:latin typeface="Helvetica" pitchFamily="34" charset="0"/>
                <a:ea typeface="+mj-ea"/>
                <a:cs typeface="+mj-cs"/>
              </a:rPr>
              <a:t>Feedback and Density</a:t>
            </a:r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  <a:latin typeface="Helvetica" pitchFamily="34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0910855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276466E-1D0E-DD9B-FD31-36746B483662}"/>
              </a:ext>
            </a:extLst>
          </p:cNvPr>
          <p:cNvSpPr/>
          <p:nvPr/>
        </p:nvSpPr>
        <p:spPr>
          <a:xfrm>
            <a:off x="2749062" y="1905000"/>
            <a:ext cx="6197356" cy="9906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</a:rPr>
              <a:t>Next, to determine the delay settings of each delay line, we use our </a:t>
            </a:r>
            <a:r>
              <a:rPr lang="en-US" b="1" dirty="0">
                <a:solidFill>
                  <a:schemeClr val="tx1"/>
                </a:solidFill>
              </a:rPr>
              <a:t>delay</a:t>
            </a:r>
            <a:r>
              <a:rPr lang="en-US" dirty="0">
                <a:solidFill>
                  <a:schemeClr val="tx1"/>
                </a:solidFill>
              </a:rPr>
              <a:t> knob and </a:t>
            </a:r>
            <a:r>
              <a:rPr lang="en-US" b="1" dirty="0">
                <a:solidFill>
                  <a:schemeClr val="tx1"/>
                </a:solidFill>
              </a:rPr>
              <a:t>warp</a:t>
            </a:r>
            <a:r>
              <a:rPr lang="en-US" dirty="0">
                <a:solidFill>
                  <a:schemeClr val="tx1"/>
                </a:solidFill>
              </a:rPr>
              <a:t> knob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3E1B7F1-506E-7189-EC3B-6DE14A038E2B}"/>
              </a:ext>
            </a:extLst>
          </p:cNvPr>
          <p:cNvSpPr txBox="1"/>
          <p:nvPr/>
        </p:nvSpPr>
        <p:spPr>
          <a:xfrm>
            <a:off x="381000" y="152400"/>
            <a:ext cx="8001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34" charset="0"/>
              </a:rPr>
              <a:t>DSP3 Project 3:	FDN Reverb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F2B4454-1AF6-FDD9-A416-47620D05B36E}"/>
              </a:ext>
            </a:extLst>
          </p:cNvPr>
          <p:cNvSpPr txBox="1">
            <a:spLocks/>
          </p:cNvSpPr>
          <p:nvPr/>
        </p:nvSpPr>
        <p:spPr>
          <a:xfrm>
            <a:off x="482356" y="685775"/>
            <a:ext cx="2260844" cy="457225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2400" b="1" dirty="0">
                <a:solidFill>
                  <a:srgbClr val="F47321"/>
                </a:solidFill>
                <a:latin typeface="Helvetica" pitchFamily="34" charset="0"/>
                <a:ea typeface="+mj-ea"/>
                <a:cs typeface="+mj-cs"/>
              </a:rPr>
              <a:t>Delay &amp; Warp</a:t>
            </a:r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  <a:latin typeface="Helvetica" pitchFamily="34" charset="0"/>
              <a:ea typeface="+mj-ea"/>
              <a:cs typeface="+mj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392F1A2-BDFE-AB00-394A-F0B897743766}"/>
              </a:ext>
            </a:extLst>
          </p:cNvPr>
          <p:cNvSpPr/>
          <p:nvPr/>
        </p:nvSpPr>
        <p:spPr>
          <a:xfrm>
            <a:off x="2635046" y="3886200"/>
            <a:ext cx="6425387" cy="141267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chemeClr val="tx1"/>
                </a:solidFill>
              </a:rPr>
              <a:t>The </a:t>
            </a:r>
            <a:r>
              <a:rPr lang="en-US" b="1" dirty="0">
                <a:solidFill>
                  <a:schemeClr val="tx1"/>
                </a:solidFill>
              </a:rPr>
              <a:t>delay</a:t>
            </a:r>
            <a:r>
              <a:rPr lang="en-US" dirty="0">
                <a:solidFill>
                  <a:schemeClr val="tx1"/>
                </a:solidFill>
              </a:rPr>
              <a:t> knob will determine the delay time of the longest delay line.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chemeClr val="tx1"/>
                </a:solidFill>
              </a:rPr>
              <a:t>The </a:t>
            </a:r>
            <a:r>
              <a:rPr lang="en-US" b="1" dirty="0">
                <a:solidFill>
                  <a:schemeClr val="tx1"/>
                </a:solidFill>
              </a:rPr>
              <a:t>warp</a:t>
            </a:r>
            <a:r>
              <a:rPr lang="en-US" dirty="0">
                <a:solidFill>
                  <a:schemeClr val="tx1"/>
                </a:solidFill>
              </a:rPr>
              <a:t> knob will determine how much earlier the delay of the other delay lines will be in comparison to the longest one.</a:t>
            </a:r>
          </a:p>
        </p:txBody>
      </p:sp>
    </p:spTree>
    <p:extLst>
      <p:ext uri="{BB962C8B-B14F-4D97-AF65-F5344CB8AC3E}">
        <p14:creationId xmlns:p14="http://schemas.microsoft.com/office/powerpoint/2010/main" val="16885938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3E1B7F1-506E-7189-EC3B-6DE14A038E2B}"/>
              </a:ext>
            </a:extLst>
          </p:cNvPr>
          <p:cNvSpPr txBox="1"/>
          <p:nvPr/>
        </p:nvSpPr>
        <p:spPr>
          <a:xfrm>
            <a:off x="381000" y="152400"/>
            <a:ext cx="8001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34" charset="0"/>
              </a:rPr>
              <a:t>DSP3 Project 3:	FDN Reverb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F2B4454-1AF6-FDD9-A416-47620D05B36E}"/>
              </a:ext>
            </a:extLst>
          </p:cNvPr>
          <p:cNvSpPr txBox="1">
            <a:spLocks/>
          </p:cNvSpPr>
          <p:nvPr/>
        </p:nvSpPr>
        <p:spPr>
          <a:xfrm>
            <a:off x="482356" y="685775"/>
            <a:ext cx="2260844" cy="457225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2400" b="1" dirty="0">
                <a:solidFill>
                  <a:srgbClr val="F47321"/>
                </a:solidFill>
                <a:latin typeface="Helvetica" pitchFamily="34" charset="0"/>
                <a:ea typeface="+mj-ea"/>
                <a:cs typeface="+mj-cs"/>
              </a:rPr>
              <a:t>Delay &amp; Warp</a:t>
            </a:r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  <a:latin typeface="Helvetica" pitchFamily="34" charset="0"/>
              <a:ea typeface="+mj-ea"/>
              <a:cs typeface="+mj-cs"/>
            </a:endParaRP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9D80E95D-9F31-708B-1D11-E330BB0F7E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505" y="1260252"/>
            <a:ext cx="12228505" cy="4337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1012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3E1B7F1-506E-7189-EC3B-6DE14A038E2B}"/>
              </a:ext>
            </a:extLst>
          </p:cNvPr>
          <p:cNvSpPr txBox="1"/>
          <p:nvPr/>
        </p:nvSpPr>
        <p:spPr>
          <a:xfrm>
            <a:off x="381000" y="152400"/>
            <a:ext cx="8001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34" charset="0"/>
              </a:rPr>
              <a:t>DSP3 Project 3:	FDN Reverb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EDE06C-918F-F0C9-1C70-C897C31650FC}"/>
              </a:ext>
            </a:extLst>
          </p:cNvPr>
          <p:cNvSpPr txBox="1"/>
          <p:nvPr/>
        </p:nvSpPr>
        <p:spPr>
          <a:xfrm>
            <a:off x="185012" y="1143000"/>
            <a:ext cx="5638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Comparison of </a:t>
            </a:r>
            <a:r>
              <a:rPr lang="en-US" b="1" dirty="0">
                <a:solidFill>
                  <a:schemeClr val="tx1"/>
                </a:solidFill>
              </a:rPr>
              <a:t>Warp</a:t>
            </a:r>
            <a:r>
              <a:rPr lang="en-US" dirty="0">
                <a:solidFill>
                  <a:schemeClr val="tx1"/>
                </a:solidFill>
              </a:rPr>
              <a:t> settings between </a:t>
            </a:r>
            <a:r>
              <a:rPr lang="en-US" dirty="0">
                <a:solidFill>
                  <a:schemeClr val="accent1"/>
                </a:solidFill>
              </a:rPr>
              <a:t>Supermassive</a:t>
            </a:r>
            <a:r>
              <a:rPr lang="en-US" dirty="0">
                <a:solidFill>
                  <a:schemeClr val="tx1"/>
                </a:solidFill>
              </a:rPr>
              <a:t> and our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Interstellar</a:t>
            </a:r>
            <a:r>
              <a:rPr lang="en-US" dirty="0"/>
              <a:t>:</a:t>
            </a:r>
          </a:p>
          <a:p>
            <a:endParaRPr lang="en-US" dirty="0"/>
          </a:p>
          <a:p>
            <a:r>
              <a:rPr lang="en-US" dirty="0"/>
              <a:t>(1s delay, 100% mix, 0 feedback/density/modulation)</a:t>
            </a:r>
          </a:p>
          <a:p>
            <a:endParaRPr lang="en-US" dirty="0"/>
          </a:p>
        </p:txBody>
      </p:sp>
      <p:pic>
        <p:nvPicPr>
          <p:cNvPr id="8" name="Picture 7" descr="Chart, bar chart&#10;&#10;Description automatically generated">
            <a:extLst>
              <a:ext uri="{FF2B5EF4-FFF2-40B4-BE49-F238E27FC236}">
                <a16:creationId xmlns:a16="http://schemas.microsoft.com/office/drawing/2014/main" id="{63A94CB7-D5C3-4667-B124-DF7D7EB076E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301" b="39875"/>
          <a:stretch/>
        </p:blipFill>
        <p:spPr>
          <a:xfrm>
            <a:off x="6120384" y="983467"/>
            <a:ext cx="6008825" cy="5733361"/>
          </a:xfrm>
          <a:prstGeom prst="rect">
            <a:avLst/>
          </a:prstGeom>
        </p:spPr>
      </p:pic>
      <p:pic>
        <p:nvPicPr>
          <p:cNvPr id="9" name="Picture 8" descr="Chart, bar chart&#10;&#10;Description automatically generated">
            <a:extLst>
              <a:ext uri="{FF2B5EF4-FFF2-40B4-BE49-F238E27FC236}">
                <a16:creationId xmlns:a16="http://schemas.microsoft.com/office/drawing/2014/main" id="{802FE571-BD4F-163D-37BB-AB649A80B15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018" r="26301" b="-201"/>
          <a:stretch/>
        </p:blipFill>
        <p:spPr>
          <a:xfrm>
            <a:off x="0" y="2873829"/>
            <a:ext cx="6008825" cy="3831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3959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E6C5846-C91E-0E72-C3BF-EE6E6B56B2B7}"/>
              </a:ext>
            </a:extLst>
          </p:cNvPr>
          <p:cNvSpPr txBox="1">
            <a:spLocks/>
          </p:cNvSpPr>
          <p:nvPr/>
        </p:nvSpPr>
        <p:spPr>
          <a:xfrm>
            <a:off x="482356" y="685775"/>
            <a:ext cx="2819400" cy="533400"/>
          </a:xfrm>
          <a:prstGeom prst="rect">
            <a:avLst/>
          </a:prstGeom>
        </p:spPr>
        <p:txBody>
          <a:bodyPr anchor="ctr">
            <a:normAutofit lnSpcReduction="1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endParaRPr lang="en-US" sz="3000" dirty="0">
              <a:solidFill>
                <a:schemeClr val="tx1">
                  <a:lumMod val="50000"/>
                  <a:lumOff val="50000"/>
                </a:schemeClr>
              </a:solidFill>
              <a:latin typeface="Helvetica" pitchFamily="34" charset="0"/>
              <a:ea typeface="+mj-ea"/>
              <a:cs typeface="+mj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107FC1B-4C0F-BD5C-F201-5DCD8E31F7D7}"/>
              </a:ext>
            </a:extLst>
          </p:cNvPr>
          <p:cNvSpPr/>
          <p:nvPr/>
        </p:nvSpPr>
        <p:spPr>
          <a:xfrm>
            <a:off x="431678" y="3156915"/>
            <a:ext cx="5181600" cy="14097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</a:rPr>
              <a:t>To make our reverb effect more realistic, we place filters at the output of each delay line, before the feedback, creating a more filtered output for each fed-back iteration of the same signal: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757B20-3AE5-0E13-0219-09BF80BD0769}"/>
              </a:ext>
            </a:extLst>
          </p:cNvPr>
          <p:cNvSpPr txBox="1"/>
          <p:nvPr/>
        </p:nvSpPr>
        <p:spPr>
          <a:xfrm>
            <a:off x="381000" y="152400"/>
            <a:ext cx="8001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34" charset="0"/>
              </a:rPr>
              <a:t>DSP3 Project 3:	FDN Reverb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6C53F1C-C6A3-32A6-14A2-9BC46047B7B5}"/>
              </a:ext>
            </a:extLst>
          </p:cNvPr>
          <p:cNvSpPr txBox="1">
            <a:spLocks/>
          </p:cNvSpPr>
          <p:nvPr/>
        </p:nvSpPr>
        <p:spPr>
          <a:xfrm>
            <a:off x="431678" y="651926"/>
            <a:ext cx="4623044" cy="646331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2400" b="1" dirty="0">
                <a:solidFill>
                  <a:srgbClr val="F47321"/>
                </a:solidFill>
                <a:latin typeface="Helvetica" pitchFamily="34" charset="0"/>
                <a:ea typeface="+mj-ea"/>
                <a:cs typeface="+mj-cs"/>
              </a:rPr>
              <a:t>Low-pass / High-pass Filters</a:t>
            </a:r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  <a:latin typeface="Helvetica" pitchFamily="34" charset="0"/>
              <a:ea typeface="+mj-ea"/>
              <a:cs typeface="+mj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E680FB-B7E8-493D-2A8F-C279F4A3A05A}"/>
              </a:ext>
            </a:extLst>
          </p:cNvPr>
          <p:cNvSpPr txBox="1"/>
          <p:nvPr/>
        </p:nvSpPr>
        <p:spPr>
          <a:xfrm>
            <a:off x="758182" y="1490006"/>
            <a:ext cx="94564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Frequency response in rooms and spaces are never a flat, so we need to implement filters:</a:t>
            </a:r>
          </a:p>
          <a:p>
            <a:endParaRPr lang="en-US" dirty="0"/>
          </a:p>
        </p:txBody>
      </p:sp>
      <p:pic>
        <p:nvPicPr>
          <p:cNvPr id="12" name="Picture 11" descr="Diagram, schematic&#10;&#10;Description automatically generated">
            <a:extLst>
              <a:ext uri="{FF2B5EF4-FFF2-40B4-BE49-F238E27FC236}">
                <a16:creationId xmlns:a16="http://schemas.microsoft.com/office/drawing/2014/main" id="{25935F31-58BC-4066-7CB0-49363FB61A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1850" y="2023670"/>
            <a:ext cx="5975350" cy="4083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7075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E6C5846-C91E-0E72-C3BF-EE6E6B56B2B7}"/>
              </a:ext>
            </a:extLst>
          </p:cNvPr>
          <p:cNvSpPr txBox="1">
            <a:spLocks/>
          </p:cNvSpPr>
          <p:nvPr/>
        </p:nvSpPr>
        <p:spPr>
          <a:xfrm>
            <a:off x="482356" y="685775"/>
            <a:ext cx="2819400" cy="533400"/>
          </a:xfrm>
          <a:prstGeom prst="rect">
            <a:avLst/>
          </a:prstGeom>
        </p:spPr>
        <p:txBody>
          <a:bodyPr anchor="ctr">
            <a:normAutofit lnSpcReduction="1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endParaRPr lang="en-US" sz="3000" dirty="0">
              <a:solidFill>
                <a:schemeClr val="tx1">
                  <a:lumMod val="50000"/>
                  <a:lumOff val="50000"/>
                </a:schemeClr>
              </a:solidFill>
              <a:latin typeface="Helvetica" pitchFamily="34" charset="0"/>
              <a:ea typeface="+mj-ea"/>
              <a:cs typeface="+mj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757B20-3AE5-0E13-0219-09BF80BD0769}"/>
              </a:ext>
            </a:extLst>
          </p:cNvPr>
          <p:cNvSpPr txBox="1"/>
          <p:nvPr/>
        </p:nvSpPr>
        <p:spPr>
          <a:xfrm>
            <a:off x="381000" y="152400"/>
            <a:ext cx="8001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34" charset="0"/>
              </a:rPr>
              <a:t>DSP3 Project 3:	FDN Reverb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6C53F1C-C6A3-32A6-14A2-9BC46047B7B5}"/>
              </a:ext>
            </a:extLst>
          </p:cNvPr>
          <p:cNvSpPr txBox="1">
            <a:spLocks/>
          </p:cNvSpPr>
          <p:nvPr/>
        </p:nvSpPr>
        <p:spPr>
          <a:xfrm>
            <a:off x="431678" y="651926"/>
            <a:ext cx="4623044" cy="646331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2400" b="1" dirty="0">
                <a:solidFill>
                  <a:srgbClr val="F47321"/>
                </a:solidFill>
                <a:latin typeface="Helvetica" pitchFamily="34" charset="0"/>
                <a:ea typeface="+mj-ea"/>
                <a:cs typeface="+mj-cs"/>
              </a:rPr>
              <a:t>Low-pass / High-pass Filters</a:t>
            </a:r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  <a:latin typeface="Helvetica" pitchFamily="34" charset="0"/>
              <a:ea typeface="+mj-ea"/>
              <a:cs typeface="+mj-cs"/>
            </a:endParaRPr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1E80C9AB-C744-F928-EB99-F9BFF711D1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13841"/>
            <a:ext cx="7620000" cy="2422331"/>
          </a:xfrm>
          <a:prstGeom prst="rect">
            <a:avLst/>
          </a:prstGeom>
        </p:spPr>
      </p:pic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286DB55A-4FD3-769F-2902-F40AA7221C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4171" y="3525037"/>
            <a:ext cx="3628593" cy="1919334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18698C5A-8E1F-207D-6D46-A046EC8A1109}"/>
              </a:ext>
            </a:extLst>
          </p:cNvPr>
          <p:cNvSpPr/>
          <p:nvPr/>
        </p:nvSpPr>
        <p:spPr>
          <a:xfrm>
            <a:off x="1856887" y="1490006"/>
            <a:ext cx="7772400" cy="132488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en-US" dirty="0">
                <a:solidFill>
                  <a:schemeClr val="tx1"/>
                </a:solidFill>
              </a:rPr>
              <a:t>We implement our filters with a very gentle/gradual slope so that the signal gets only slightly more filtered each iteration, behaving like a cascading filter.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For this case, a first-order low/</a:t>
            </a:r>
            <a:r>
              <a:rPr lang="en-US" dirty="0" err="1">
                <a:solidFill>
                  <a:schemeClr val="tx1"/>
                </a:solidFill>
              </a:rPr>
              <a:t>highpass</a:t>
            </a:r>
            <a:r>
              <a:rPr lang="en-US" dirty="0">
                <a:solidFill>
                  <a:schemeClr val="tx1"/>
                </a:solidFill>
              </a:rPr>
              <a:t> filter works:</a:t>
            </a:r>
          </a:p>
        </p:txBody>
      </p:sp>
    </p:spTree>
    <p:extLst>
      <p:ext uri="{BB962C8B-B14F-4D97-AF65-F5344CB8AC3E}">
        <p14:creationId xmlns:p14="http://schemas.microsoft.com/office/powerpoint/2010/main" val="12136140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7884805-2BAF-5ABA-C4C2-5D68DD6F455F}"/>
              </a:ext>
            </a:extLst>
          </p:cNvPr>
          <p:cNvSpPr/>
          <p:nvPr/>
        </p:nvSpPr>
        <p:spPr>
          <a:xfrm>
            <a:off x="648860" y="1988402"/>
            <a:ext cx="10572750" cy="131310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2AF86B-1C00-3A92-5138-A7F017C0F36E}"/>
              </a:ext>
            </a:extLst>
          </p:cNvPr>
          <p:cNvSpPr txBox="1"/>
          <p:nvPr/>
        </p:nvSpPr>
        <p:spPr>
          <a:xfrm>
            <a:off x="381000" y="152400"/>
            <a:ext cx="8001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34" charset="0"/>
              </a:rPr>
              <a:t>DSP3 Project 3:	FDN Reverb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C6FA9DF-B219-860E-02BD-1683D3640CEF}"/>
              </a:ext>
            </a:extLst>
          </p:cNvPr>
          <p:cNvSpPr txBox="1">
            <a:spLocks/>
          </p:cNvSpPr>
          <p:nvPr/>
        </p:nvSpPr>
        <p:spPr>
          <a:xfrm>
            <a:off x="533400" y="767209"/>
            <a:ext cx="2819400" cy="533400"/>
          </a:xfrm>
          <a:prstGeom prst="rect">
            <a:avLst/>
          </a:prstGeom>
        </p:spPr>
        <p:txBody>
          <a:bodyPr anchor="ctr">
            <a:normAutofit fontScale="70000" lnSpcReduction="2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2800" b="1" dirty="0">
                <a:solidFill>
                  <a:srgbClr val="F47321"/>
                </a:solidFill>
                <a:latin typeface="Helvetica" pitchFamily="34" charset="0"/>
                <a:ea typeface="+mj-ea"/>
                <a:cs typeface="+mj-cs"/>
              </a:rPr>
              <a:t>Area of Exploration:</a:t>
            </a:r>
            <a:endParaRPr lang="en-US" sz="3000" dirty="0">
              <a:solidFill>
                <a:schemeClr val="tx1">
                  <a:lumMod val="50000"/>
                  <a:lumOff val="50000"/>
                </a:schemeClr>
              </a:solidFill>
              <a:latin typeface="Helvetica" pitchFamily="34" charset="0"/>
              <a:ea typeface="+mj-ea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D48297-0A50-764F-35FB-96062BD6F41D}"/>
              </a:ext>
            </a:extLst>
          </p:cNvPr>
          <p:cNvSpPr txBox="1"/>
          <p:nvPr/>
        </p:nvSpPr>
        <p:spPr>
          <a:xfrm>
            <a:off x="762000" y="1403948"/>
            <a:ext cx="6456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Digital recreation of reverb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DE1D1C-D45F-6B57-5783-CA8783E886DE}"/>
              </a:ext>
            </a:extLst>
          </p:cNvPr>
          <p:cNvSpPr txBox="1"/>
          <p:nvPr/>
        </p:nvSpPr>
        <p:spPr>
          <a:xfrm>
            <a:off x="648860" y="2101176"/>
            <a:ext cx="107778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  <a:cs typeface="Arial" panose="020B0604020202020204" pitchFamily="34" charset="0"/>
              </a:rPr>
              <a:t>Reverb is created when numerous reflections of a sound around a space build up and decay as the sound is absorbed by the surfaces of objects in the space.</a:t>
            </a:r>
          </a:p>
          <a:p>
            <a:endParaRPr lang="en-US" dirty="0">
              <a:solidFill>
                <a:srgbClr val="000000"/>
              </a:solidFill>
              <a:cs typeface="Arial" panose="020B0604020202020204" pitchFamily="34" charset="0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cs typeface="Arial" panose="020B0604020202020204" pitchFamily="34" charset="0"/>
              </a:rPr>
              <a:t>These reflections of sound waves we hear are what we call reverb.</a:t>
            </a:r>
            <a:endParaRPr lang="en-US" dirty="0">
              <a:cs typeface="Arial" panose="020B0604020202020204" pitchFamily="34" charset="0"/>
            </a:endParaRPr>
          </a:p>
        </p:txBody>
      </p:sp>
      <p:pic>
        <p:nvPicPr>
          <p:cNvPr id="2052" name="Picture 4" descr="See the source image">
            <a:extLst>
              <a:ext uri="{FF2B5EF4-FFF2-40B4-BE49-F238E27FC236}">
                <a16:creationId xmlns:a16="http://schemas.microsoft.com/office/drawing/2014/main" id="{2008FBD7-4077-6701-8D67-16F7FA2D1E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0997" y="3485386"/>
            <a:ext cx="4893530" cy="2569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66706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E6C5846-C91E-0E72-C3BF-EE6E6B56B2B7}"/>
              </a:ext>
            </a:extLst>
          </p:cNvPr>
          <p:cNvSpPr txBox="1">
            <a:spLocks/>
          </p:cNvSpPr>
          <p:nvPr/>
        </p:nvSpPr>
        <p:spPr>
          <a:xfrm>
            <a:off x="482356" y="685775"/>
            <a:ext cx="2819400" cy="533400"/>
          </a:xfrm>
          <a:prstGeom prst="rect">
            <a:avLst/>
          </a:prstGeom>
        </p:spPr>
        <p:txBody>
          <a:bodyPr anchor="ctr">
            <a:normAutofit lnSpcReduction="1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endParaRPr lang="en-US" sz="3000" dirty="0">
              <a:solidFill>
                <a:schemeClr val="tx1">
                  <a:lumMod val="50000"/>
                  <a:lumOff val="50000"/>
                </a:schemeClr>
              </a:solidFill>
              <a:latin typeface="Helvetica" pitchFamily="34" charset="0"/>
              <a:ea typeface="+mj-ea"/>
              <a:cs typeface="+mj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757B20-3AE5-0E13-0219-09BF80BD0769}"/>
              </a:ext>
            </a:extLst>
          </p:cNvPr>
          <p:cNvSpPr txBox="1"/>
          <p:nvPr/>
        </p:nvSpPr>
        <p:spPr>
          <a:xfrm>
            <a:off x="381000" y="152400"/>
            <a:ext cx="8001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34" charset="0"/>
              </a:rPr>
              <a:t>DSP3 Project 3:	FDN Reverb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6C53F1C-C6A3-32A6-14A2-9BC46047B7B5}"/>
              </a:ext>
            </a:extLst>
          </p:cNvPr>
          <p:cNvSpPr txBox="1">
            <a:spLocks/>
          </p:cNvSpPr>
          <p:nvPr/>
        </p:nvSpPr>
        <p:spPr>
          <a:xfrm>
            <a:off x="431678" y="651926"/>
            <a:ext cx="4623044" cy="646331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2400" b="1" dirty="0">
                <a:solidFill>
                  <a:srgbClr val="F47321"/>
                </a:solidFill>
                <a:latin typeface="Helvetica" pitchFamily="34" charset="0"/>
                <a:ea typeface="+mj-ea"/>
                <a:cs typeface="+mj-cs"/>
              </a:rPr>
              <a:t>Low-pass / High-pass Filters</a:t>
            </a:r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  <a:latin typeface="Helvetica" pitchFamily="34" charset="0"/>
              <a:ea typeface="+mj-ea"/>
              <a:cs typeface="+mj-cs"/>
            </a:endParaRPr>
          </a:p>
        </p:txBody>
      </p:sp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5F47F58B-88D0-7157-7775-3D1D16FB2C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1600" y="1376985"/>
            <a:ext cx="7438200" cy="4566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2307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E6C5846-C91E-0E72-C3BF-EE6E6B56B2B7}"/>
              </a:ext>
            </a:extLst>
          </p:cNvPr>
          <p:cNvSpPr txBox="1">
            <a:spLocks/>
          </p:cNvSpPr>
          <p:nvPr/>
        </p:nvSpPr>
        <p:spPr>
          <a:xfrm>
            <a:off x="482356" y="685775"/>
            <a:ext cx="2819400" cy="533400"/>
          </a:xfrm>
          <a:prstGeom prst="rect">
            <a:avLst/>
          </a:prstGeom>
        </p:spPr>
        <p:txBody>
          <a:bodyPr anchor="ctr">
            <a:normAutofit lnSpcReduction="1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endParaRPr lang="en-US" sz="3000" dirty="0">
              <a:solidFill>
                <a:schemeClr val="tx1">
                  <a:lumMod val="50000"/>
                  <a:lumOff val="50000"/>
                </a:schemeClr>
              </a:solidFill>
              <a:latin typeface="Helvetica" pitchFamily="34" charset="0"/>
              <a:ea typeface="+mj-ea"/>
              <a:cs typeface="+mj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757B20-3AE5-0E13-0219-09BF80BD0769}"/>
              </a:ext>
            </a:extLst>
          </p:cNvPr>
          <p:cNvSpPr txBox="1"/>
          <p:nvPr/>
        </p:nvSpPr>
        <p:spPr>
          <a:xfrm>
            <a:off x="381000" y="152400"/>
            <a:ext cx="8001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34" charset="0"/>
              </a:rPr>
              <a:t>DSP3 Project 3:	FDN Reverb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6C53F1C-C6A3-32A6-14A2-9BC46047B7B5}"/>
              </a:ext>
            </a:extLst>
          </p:cNvPr>
          <p:cNvSpPr txBox="1">
            <a:spLocks/>
          </p:cNvSpPr>
          <p:nvPr/>
        </p:nvSpPr>
        <p:spPr>
          <a:xfrm>
            <a:off x="482356" y="685775"/>
            <a:ext cx="2260844" cy="457225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2400" b="1" dirty="0">
                <a:solidFill>
                  <a:srgbClr val="F47321"/>
                </a:solidFill>
                <a:latin typeface="Helvetica" pitchFamily="34" charset="0"/>
                <a:ea typeface="+mj-ea"/>
                <a:cs typeface="+mj-cs"/>
              </a:rPr>
              <a:t>Diffusion</a:t>
            </a:r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  <a:latin typeface="Helvetica" pitchFamily="34" charset="0"/>
              <a:ea typeface="+mj-ea"/>
              <a:cs typeface="+mj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2A24388-B365-5922-C834-BAA8CC7F0DC8}"/>
              </a:ext>
            </a:extLst>
          </p:cNvPr>
          <p:cNvSpPr/>
          <p:nvPr/>
        </p:nvSpPr>
        <p:spPr>
          <a:xfrm>
            <a:off x="1669928" y="2895600"/>
            <a:ext cx="8852144" cy="141202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en-US" dirty="0">
                <a:solidFill>
                  <a:schemeClr val="tx1"/>
                </a:solidFill>
              </a:rPr>
              <a:t>This seems to be the effect that Supermassive’s density knob </a:t>
            </a:r>
            <a:r>
              <a:rPr lang="en-US" i="1" dirty="0">
                <a:solidFill>
                  <a:schemeClr val="tx1"/>
                </a:solidFill>
              </a:rPr>
              <a:t>actually</a:t>
            </a:r>
            <a:r>
              <a:rPr lang="en-US" dirty="0">
                <a:solidFill>
                  <a:schemeClr val="tx1"/>
                </a:solidFill>
              </a:rPr>
              <a:t> seems to be doing.</a:t>
            </a:r>
          </a:p>
          <a:p>
            <a:r>
              <a:rPr lang="en-US" dirty="0">
                <a:solidFill>
                  <a:schemeClr val="tx1"/>
                </a:solidFill>
              </a:rPr>
              <a:t>In our implementation, we’ll call this effect the </a:t>
            </a:r>
            <a:r>
              <a:rPr lang="en-US" b="1" dirty="0">
                <a:solidFill>
                  <a:schemeClr val="tx1"/>
                </a:solidFill>
              </a:rPr>
              <a:t>diffusion </a:t>
            </a:r>
            <a:r>
              <a:rPr lang="en-US" dirty="0">
                <a:solidFill>
                  <a:schemeClr val="tx1"/>
                </a:solidFill>
              </a:rPr>
              <a:t>for the reverb as another way of increasing the density of our sound.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7175EFE-E2AA-A6CA-04E4-9F3B5181B918}"/>
              </a:ext>
            </a:extLst>
          </p:cNvPr>
          <p:cNvSpPr txBox="1"/>
          <p:nvPr/>
        </p:nvSpPr>
        <p:spPr>
          <a:xfrm>
            <a:off x="1391846" y="1776310"/>
            <a:ext cx="91999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Diffusion</a:t>
            </a:r>
            <a:r>
              <a:rPr lang="en-US" dirty="0"/>
              <a:t> provides high-density echoes in the late impulse response of the reverberator </a:t>
            </a:r>
          </a:p>
        </p:txBody>
      </p:sp>
    </p:spTree>
    <p:extLst>
      <p:ext uri="{BB962C8B-B14F-4D97-AF65-F5344CB8AC3E}">
        <p14:creationId xmlns:p14="http://schemas.microsoft.com/office/powerpoint/2010/main" val="3520362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E6C5846-C91E-0E72-C3BF-EE6E6B56B2B7}"/>
              </a:ext>
            </a:extLst>
          </p:cNvPr>
          <p:cNvSpPr txBox="1">
            <a:spLocks/>
          </p:cNvSpPr>
          <p:nvPr/>
        </p:nvSpPr>
        <p:spPr>
          <a:xfrm>
            <a:off x="482356" y="685775"/>
            <a:ext cx="2819400" cy="533400"/>
          </a:xfrm>
          <a:prstGeom prst="rect">
            <a:avLst/>
          </a:prstGeom>
        </p:spPr>
        <p:txBody>
          <a:bodyPr anchor="ctr">
            <a:normAutofit lnSpcReduction="1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endParaRPr lang="en-US" sz="3000" dirty="0">
              <a:solidFill>
                <a:schemeClr val="tx1">
                  <a:lumMod val="50000"/>
                  <a:lumOff val="50000"/>
                </a:schemeClr>
              </a:solidFill>
              <a:latin typeface="Helvetica" pitchFamily="34" charset="0"/>
              <a:ea typeface="+mj-ea"/>
              <a:cs typeface="+mj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757B20-3AE5-0E13-0219-09BF80BD0769}"/>
              </a:ext>
            </a:extLst>
          </p:cNvPr>
          <p:cNvSpPr txBox="1"/>
          <p:nvPr/>
        </p:nvSpPr>
        <p:spPr>
          <a:xfrm>
            <a:off x="381000" y="152400"/>
            <a:ext cx="8001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34" charset="0"/>
              </a:rPr>
              <a:t>DSP3 Project 3:	FDN Reverb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6C53F1C-C6A3-32A6-14A2-9BC46047B7B5}"/>
              </a:ext>
            </a:extLst>
          </p:cNvPr>
          <p:cNvSpPr txBox="1">
            <a:spLocks/>
          </p:cNvSpPr>
          <p:nvPr/>
        </p:nvSpPr>
        <p:spPr>
          <a:xfrm>
            <a:off x="482356" y="685775"/>
            <a:ext cx="2260844" cy="457225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2400" b="1" dirty="0">
                <a:solidFill>
                  <a:srgbClr val="F47321"/>
                </a:solidFill>
                <a:latin typeface="Helvetica" pitchFamily="34" charset="0"/>
                <a:ea typeface="+mj-ea"/>
                <a:cs typeface="+mj-cs"/>
              </a:rPr>
              <a:t>Diffusion</a:t>
            </a:r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  <a:latin typeface="Helvetica" pitchFamily="34" charset="0"/>
              <a:ea typeface="+mj-ea"/>
              <a:cs typeface="+mj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B1FDF3D-4168-4D26-FC23-1B8752B29EA0}"/>
              </a:ext>
            </a:extLst>
          </p:cNvPr>
          <p:cNvSpPr/>
          <p:nvPr/>
        </p:nvSpPr>
        <p:spPr>
          <a:xfrm>
            <a:off x="1295400" y="1428621"/>
            <a:ext cx="9220200" cy="7060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en-US" dirty="0">
                <a:solidFill>
                  <a:schemeClr val="tx1"/>
                </a:solidFill>
              </a:rPr>
              <a:t>That is achieved with </a:t>
            </a:r>
            <a:r>
              <a:rPr lang="en-US" b="1" dirty="0">
                <a:solidFill>
                  <a:schemeClr val="tx1"/>
                </a:solidFill>
              </a:rPr>
              <a:t>all pass filters</a:t>
            </a:r>
            <a:r>
              <a:rPr lang="en-US" dirty="0">
                <a:solidFill>
                  <a:schemeClr val="tx1"/>
                </a:solidFill>
              </a:rPr>
              <a:t> before our delay lines as shown in this example of the classic design of the Schroeder Reverberator:</a:t>
            </a:r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80199901-EE40-5726-4964-AC600907E9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9300" y="2667000"/>
            <a:ext cx="7772400" cy="2474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6440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E6C5846-C91E-0E72-C3BF-EE6E6B56B2B7}"/>
              </a:ext>
            </a:extLst>
          </p:cNvPr>
          <p:cNvSpPr txBox="1">
            <a:spLocks/>
          </p:cNvSpPr>
          <p:nvPr/>
        </p:nvSpPr>
        <p:spPr>
          <a:xfrm>
            <a:off x="482356" y="685775"/>
            <a:ext cx="2819400" cy="533400"/>
          </a:xfrm>
          <a:prstGeom prst="rect">
            <a:avLst/>
          </a:prstGeom>
        </p:spPr>
        <p:txBody>
          <a:bodyPr anchor="ctr">
            <a:normAutofit lnSpcReduction="1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endParaRPr lang="en-US" sz="3000" dirty="0">
              <a:solidFill>
                <a:schemeClr val="tx1">
                  <a:lumMod val="50000"/>
                  <a:lumOff val="50000"/>
                </a:schemeClr>
              </a:solidFill>
              <a:latin typeface="Helvetica" pitchFamily="34" charset="0"/>
              <a:ea typeface="+mj-ea"/>
              <a:cs typeface="+mj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757B20-3AE5-0E13-0219-09BF80BD0769}"/>
              </a:ext>
            </a:extLst>
          </p:cNvPr>
          <p:cNvSpPr txBox="1"/>
          <p:nvPr/>
        </p:nvSpPr>
        <p:spPr>
          <a:xfrm>
            <a:off x="381000" y="152400"/>
            <a:ext cx="8001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34" charset="0"/>
              </a:rPr>
              <a:t>DSP3 Project 3:	FDN Reverb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6C53F1C-C6A3-32A6-14A2-9BC46047B7B5}"/>
              </a:ext>
            </a:extLst>
          </p:cNvPr>
          <p:cNvSpPr txBox="1">
            <a:spLocks/>
          </p:cNvSpPr>
          <p:nvPr/>
        </p:nvSpPr>
        <p:spPr>
          <a:xfrm>
            <a:off x="482356" y="952474"/>
            <a:ext cx="6781800" cy="77117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2400" b="1" dirty="0">
                <a:solidFill>
                  <a:srgbClr val="F47321"/>
                </a:solidFill>
                <a:latin typeface="Helvetica" pitchFamily="34" charset="0"/>
                <a:ea typeface="+mj-ea"/>
                <a:cs typeface="+mj-cs"/>
              </a:rPr>
              <a:t>Block Diagram for a first order all pass filter:</a:t>
            </a:r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  <a:latin typeface="Helvetica" pitchFamily="34" charset="0"/>
              <a:ea typeface="+mj-ea"/>
              <a:cs typeface="+mj-cs"/>
            </a:endParaRPr>
          </a:p>
        </p:txBody>
      </p:sp>
      <p:pic>
        <p:nvPicPr>
          <p:cNvPr id="2" name="Picture 1" descr="Diagram, schematic&#10;&#10;Description automatically generated">
            <a:extLst>
              <a:ext uri="{FF2B5EF4-FFF2-40B4-BE49-F238E27FC236}">
                <a16:creationId xmlns:a16="http://schemas.microsoft.com/office/drawing/2014/main" id="{3F1B021F-2EA0-889E-3BAE-4B01DA9391F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422"/>
          <a:stretch/>
        </p:blipFill>
        <p:spPr>
          <a:xfrm>
            <a:off x="2438400" y="2362200"/>
            <a:ext cx="6781800" cy="2663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9735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BC6FA9DF-B219-860E-02BD-1683D3640CEF}"/>
              </a:ext>
            </a:extLst>
          </p:cNvPr>
          <p:cNvSpPr txBox="1">
            <a:spLocks/>
          </p:cNvSpPr>
          <p:nvPr/>
        </p:nvSpPr>
        <p:spPr>
          <a:xfrm>
            <a:off x="4965957" y="681289"/>
            <a:ext cx="5562600" cy="331713"/>
          </a:xfrm>
          <a:prstGeom prst="rect">
            <a:avLst/>
          </a:prstGeom>
        </p:spPr>
        <p:txBody>
          <a:bodyPr anchor="ctr">
            <a:normAutofit fontScale="62500" lnSpcReduction="2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2800" b="1" dirty="0">
                <a:solidFill>
                  <a:srgbClr val="F47321"/>
                </a:solidFill>
                <a:latin typeface="Helvetica" pitchFamily="34" charset="0"/>
                <a:ea typeface="+mj-ea"/>
                <a:cs typeface="+mj-cs"/>
              </a:rPr>
              <a:t>User feedback:</a:t>
            </a:r>
            <a:endParaRPr lang="en-US" sz="3000" dirty="0">
              <a:solidFill>
                <a:schemeClr val="tx1">
                  <a:lumMod val="50000"/>
                  <a:lumOff val="50000"/>
                </a:schemeClr>
              </a:solidFill>
              <a:latin typeface="Helvetica" pitchFamily="34" charset="0"/>
              <a:ea typeface="+mj-ea"/>
              <a:cs typeface="+mj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1EAE08-EAE0-91F5-7A85-BE0665E39178}"/>
              </a:ext>
            </a:extLst>
          </p:cNvPr>
          <p:cNvSpPr txBox="1"/>
          <p:nvPr/>
        </p:nvSpPr>
        <p:spPr>
          <a:xfrm>
            <a:off x="685800" y="847146"/>
            <a:ext cx="987792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Stefan: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Great GUI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Everything but labels seem a bit tiny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Nonlinearities in there might be good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Allow for steepness selection in high and low cut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Presets could be added?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D2D3EC4-2359-E072-3F8A-B78418085D55}"/>
              </a:ext>
            </a:extLst>
          </p:cNvPr>
          <p:cNvSpPr txBox="1"/>
          <p:nvPr/>
        </p:nvSpPr>
        <p:spPr>
          <a:xfrm>
            <a:off x="685800" y="4171551"/>
            <a:ext cx="10515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Saty</a:t>
            </a:r>
            <a:r>
              <a:rPr lang="en-US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ultimate plugin for pads.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Love the GUI, Black and Orange is always great.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Maybe have low-shelving and high-shelving filters instead of a high cut or low cut, so that you can have better control over the gain of the bands.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47A84C-7127-6FB4-186E-75A7DAF76E24}"/>
              </a:ext>
            </a:extLst>
          </p:cNvPr>
          <p:cNvSpPr txBox="1"/>
          <p:nvPr/>
        </p:nvSpPr>
        <p:spPr>
          <a:xfrm>
            <a:off x="710878" y="2786347"/>
            <a:ext cx="1039900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Kartik: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Cool sounding delay effects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Control of reverb could be better (time parameters doesn’t perfectly represent a reverb parameter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Sounds like a reverb but doesn’t feel like one when using, feels more like a delay plugin</a:t>
            </a:r>
          </a:p>
        </p:txBody>
      </p:sp>
    </p:spTree>
    <p:extLst>
      <p:ext uri="{BB962C8B-B14F-4D97-AF65-F5344CB8AC3E}">
        <p14:creationId xmlns:p14="http://schemas.microsoft.com/office/powerpoint/2010/main" val="26877885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BC6FA9DF-B219-860E-02BD-1683D3640CEF}"/>
              </a:ext>
            </a:extLst>
          </p:cNvPr>
          <p:cNvSpPr txBox="1">
            <a:spLocks/>
          </p:cNvSpPr>
          <p:nvPr/>
        </p:nvSpPr>
        <p:spPr>
          <a:xfrm>
            <a:off x="685800" y="511397"/>
            <a:ext cx="5715000" cy="1610092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2800" b="1" dirty="0">
                <a:solidFill>
                  <a:srgbClr val="F47321"/>
                </a:solidFill>
                <a:latin typeface="Helvetica" pitchFamily="34" charset="0"/>
                <a:ea typeface="+mj-ea"/>
                <a:cs typeface="+mj-cs"/>
              </a:rPr>
              <a:t>Future plans:</a:t>
            </a:r>
            <a:endParaRPr lang="en-US" sz="3000" dirty="0">
              <a:solidFill>
                <a:schemeClr val="tx1">
                  <a:lumMod val="50000"/>
                  <a:lumOff val="50000"/>
                </a:schemeClr>
              </a:solidFill>
              <a:latin typeface="Helvetica" pitchFamily="34" charset="0"/>
              <a:ea typeface="+mj-ea"/>
              <a:cs typeface="+mj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F5FC2F-2206-6445-248A-E204459795E2}"/>
              </a:ext>
            </a:extLst>
          </p:cNvPr>
          <p:cNvSpPr txBox="1"/>
          <p:nvPr/>
        </p:nvSpPr>
        <p:spPr>
          <a:xfrm>
            <a:off x="1447800" y="2362200"/>
            <a:ext cx="385411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Optimize CPU usage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Volume normalization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Presets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Find optimal settings and structure for all-pass filters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Low-cut / high-cut filters</a:t>
            </a:r>
          </a:p>
        </p:txBody>
      </p:sp>
    </p:spTree>
    <p:extLst>
      <p:ext uri="{BB962C8B-B14F-4D97-AF65-F5344CB8AC3E}">
        <p14:creationId xmlns:p14="http://schemas.microsoft.com/office/powerpoint/2010/main" val="3146023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7884805-2BAF-5ABA-C4C2-5D68DD6F455F}"/>
              </a:ext>
            </a:extLst>
          </p:cNvPr>
          <p:cNvSpPr/>
          <p:nvPr/>
        </p:nvSpPr>
        <p:spPr>
          <a:xfrm>
            <a:off x="1828800" y="971550"/>
            <a:ext cx="8229600" cy="99655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BB7079-FE67-B157-A9BA-CD6252B96715}"/>
              </a:ext>
            </a:extLst>
          </p:cNvPr>
          <p:cNvSpPr txBox="1"/>
          <p:nvPr/>
        </p:nvSpPr>
        <p:spPr>
          <a:xfrm>
            <a:off x="1905000" y="1161961"/>
            <a:ext cx="8001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Digital reverbs sound good due to the illusion of being inside of a space, which is naturally how we hear sounds in our every-day environments.</a:t>
            </a:r>
          </a:p>
        </p:txBody>
      </p:sp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81684D6D-0E75-CDE4-2400-0D442989B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2867" y="2933299"/>
            <a:ext cx="3455533" cy="2591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ee the source image">
            <a:extLst>
              <a:ext uri="{FF2B5EF4-FFF2-40B4-BE49-F238E27FC236}">
                <a16:creationId xmlns:a16="http://schemas.microsoft.com/office/drawing/2014/main" id="{66172998-3F17-2DA5-29DE-B66161546F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2819400"/>
            <a:ext cx="2705100" cy="270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Graphic 12" descr="Close with solid fill">
            <a:extLst>
              <a:ext uri="{FF2B5EF4-FFF2-40B4-BE49-F238E27FC236}">
                <a16:creationId xmlns:a16="http://schemas.microsoft.com/office/drawing/2014/main" id="{0790E975-7416-839A-C651-687E021CFC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073640" y="3619298"/>
            <a:ext cx="914400" cy="914400"/>
          </a:xfrm>
          <a:prstGeom prst="rect">
            <a:avLst/>
          </a:prstGeom>
        </p:spPr>
      </p:pic>
      <p:pic>
        <p:nvPicPr>
          <p:cNvPr id="15" name="Graphic 14" descr="Checkmark with solid fill">
            <a:extLst>
              <a:ext uri="{FF2B5EF4-FFF2-40B4-BE49-F238E27FC236}">
                <a16:creationId xmlns:a16="http://schemas.microsoft.com/office/drawing/2014/main" id="{F4762213-00BA-43DC-F39F-F3745C30804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305300" y="3714750"/>
            <a:ext cx="914400" cy="9144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6287F9E-68CC-921B-DE1B-9F7ED32A48F3}"/>
              </a:ext>
            </a:extLst>
          </p:cNvPr>
          <p:cNvSpPr txBox="1"/>
          <p:nvPr/>
        </p:nvSpPr>
        <p:spPr>
          <a:xfrm>
            <a:off x="381000" y="152400"/>
            <a:ext cx="8001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34" charset="0"/>
              </a:rPr>
              <a:t>DSP3 Project 3:	FDN Reverb</a:t>
            </a:r>
          </a:p>
        </p:txBody>
      </p:sp>
    </p:spTree>
    <p:extLst>
      <p:ext uri="{BB962C8B-B14F-4D97-AF65-F5344CB8AC3E}">
        <p14:creationId xmlns:p14="http://schemas.microsoft.com/office/powerpoint/2010/main" val="15358119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See the source image">
            <a:extLst>
              <a:ext uri="{FF2B5EF4-FFF2-40B4-BE49-F238E27FC236}">
                <a16:creationId xmlns:a16="http://schemas.microsoft.com/office/drawing/2014/main" id="{BD780C99-AF65-3FD4-3831-DCD454B5E7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2209800"/>
            <a:ext cx="5638800" cy="3765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3B2F095-6971-7897-FF16-280D8AB8BB45}"/>
              </a:ext>
            </a:extLst>
          </p:cNvPr>
          <p:cNvSpPr/>
          <p:nvPr/>
        </p:nvSpPr>
        <p:spPr>
          <a:xfrm>
            <a:off x="1828799" y="914400"/>
            <a:ext cx="8229600" cy="99655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Longer and larger reverbs in particular, have been known to sound more pleasing as they create more depth and space for music to travel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69A4E9-0D93-3E8A-68CF-94EDB9F91264}"/>
              </a:ext>
            </a:extLst>
          </p:cNvPr>
          <p:cNvSpPr txBox="1"/>
          <p:nvPr/>
        </p:nvSpPr>
        <p:spPr>
          <a:xfrm>
            <a:off x="381000" y="152400"/>
            <a:ext cx="8001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34" charset="0"/>
              </a:rPr>
              <a:t>DSP3 Project 3:	FDN Reverb</a:t>
            </a:r>
          </a:p>
        </p:txBody>
      </p:sp>
    </p:spTree>
    <p:extLst>
      <p:ext uri="{BB962C8B-B14F-4D97-AF65-F5344CB8AC3E}">
        <p14:creationId xmlns:p14="http://schemas.microsoft.com/office/powerpoint/2010/main" val="4657465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3B2F095-6971-7897-FF16-280D8AB8BB45}"/>
              </a:ext>
            </a:extLst>
          </p:cNvPr>
          <p:cNvSpPr/>
          <p:nvPr/>
        </p:nvSpPr>
        <p:spPr>
          <a:xfrm>
            <a:off x="2133600" y="839032"/>
            <a:ext cx="8229600" cy="99655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music production and audio mixing, reverb helps to create more space and depth in the mix, also helps to create a more immersive and realistic experience</a:t>
            </a:r>
          </a:p>
        </p:txBody>
      </p:sp>
      <p:pic>
        <p:nvPicPr>
          <p:cNvPr id="7170" name="Picture 2" descr="See the source image">
            <a:extLst>
              <a:ext uri="{FF2B5EF4-FFF2-40B4-BE49-F238E27FC236}">
                <a16:creationId xmlns:a16="http://schemas.microsoft.com/office/drawing/2014/main" id="{AF5FEC77-3AB8-B009-68D8-D41CD0F807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2286000"/>
            <a:ext cx="6019800" cy="354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227C43D-7918-25FD-4E0A-8078FA07883E}"/>
              </a:ext>
            </a:extLst>
          </p:cNvPr>
          <p:cNvSpPr txBox="1"/>
          <p:nvPr/>
        </p:nvSpPr>
        <p:spPr>
          <a:xfrm>
            <a:off x="381000" y="152400"/>
            <a:ext cx="8001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34" charset="0"/>
              </a:rPr>
              <a:t>DSP3 Project 3:	FDN Reverb</a:t>
            </a:r>
          </a:p>
        </p:txBody>
      </p:sp>
    </p:spTree>
    <p:extLst>
      <p:ext uri="{BB962C8B-B14F-4D97-AF65-F5344CB8AC3E}">
        <p14:creationId xmlns:p14="http://schemas.microsoft.com/office/powerpoint/2010/main" val="39803573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BC6FA9DF-B219-860E-02BD-1683D3640CEF}"/>
              </a:ext>
            </a:extLst>
          </p:cNvPr>
          <p:cNvSpPr txBox="1">
            <a:spLocks/>
          </p:cNvSpPr>
          <p:nvPr/>
        </p:nvSpPr>
        <p:spPr>
          <a:xfrm>
            <a:off x="2590800" y="2057400"/>
            <a:ext cx="5486400" cy="205740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2800" b="1" dirty="0">
                <a:solidFill>
                  <a:srgbClr val="F47321"/>
                </a:solidFill>
                <a:latin typeface="Helvetica" pitchFamily="34" charset="0"/>
                <a:ea typeface="+mj-ea"/>
                <a:cs typeface="+mj-cs"/>
              </a:rPr>
              <a:t>So how can we create a digital reverb effect ?</a:t>
            </a:r>
            <a:endParaRPr lang="en-US" sz="3000" dirty="0">
              <a:solidFill>
                <a:schemeClr val="tx1">
                  <a:lumMod val="50000"/>
                  <a:lumOff val="50000"/>
                </a:schemeClr>
              </a:solidFill>
              <a:latin typeface="Helvetica" pitchFamily="34" charset="0"/>
              <a:ea typeface="+mj-ea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B2EAB9A-88A9-6A02-CD8F-A78F51172526}"/>
              </a:ext>
            </a:extLst>
          </p:cNvPr>
          <p:cNvSpPr txBox="1"/>
          <p:nvPr/>
        </p:nvSpPr>
        <p:spPr>
          <a:xfrm>
            <a:off x="381000" y="152400"/>
            <a:ext cx="8001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34" charset="0"/>
              </a:rPr>
              <a:t>DSP3 Project 3:	FDN Reverb</a:t>
            </a:r>
          </a:p>
        </p:txBody>
      </p:sp>
    </p:spTree>
    <p:extLst>
      <p:ext uri="{BB962C8B-B14F-4D97-AF65-F5344CB8AC3E}">
        <p14:creationId xmlns:p14="http://schemas.microsoft.com/office/powerpoint/2010/main" val="15282405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C8CB227-6B69-BF05-D78A-7DD85653C3AD}"/>
              </a:ext>
            </a:extLst>
          </p:cNvPr>
          <p:cNvSpPr/>
          <p:nvPr/>
        </p:nvSpPr>
        <p:spPr>
          <a:xfrm>
            <a:off x="8682992" y="3987827"/>
            <a:ext cx="2761934" cy="174370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276466E-1D0E-DD9B-FD31-36746B483662}"/>
              </a:ext>
            </a:extLst>
          </p:cNvPr>
          <p:cNvSpPr/>
          <p:nvPr/>
        </p:nvSpPr>
        <p:spPr>
          <a:xfrm>
            <a:off x="2514600" y="1371600"/>
            <a:ext cx="6880225" cy="9906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E6C5846-C91E-0E72-C3BF-EE6E6B56B2B7}"/>
              </a:ext>
            </a:extLst>
          </p:cNvPr>
          <p:cNvSpPr txBox="1">
            <a:spLocks/>
          </p:cNvSpPr>
          <p:nvPr/>
        </p:nvSpPr>
        <p:spPr>
          <a:xfrm>
            <a:off x="533400" y="649188"/>
            <a:ext cx="2819400" cy="614436"/>
          </a:xfrm>
          <a:prstGeom prst="rect">
            <a:avLst/>
          </a:prstGeom>
        </p:spPr>
        <p:txBody>
          <a:bodyPr anchor="ctr">
            <a:normAutofit fontScale="70000" lnSpcReduction="2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2800" b="1" dirty="0">
                <a:solidFill>
                  <a:srgbClr val="F47321"/>
                </a:solidFill>
                <a:latin typeface="Helvetica" pitchFamily="34" charset="0"/>
                <a:ea typeface="+mj-ea"/>
                <a:cs typeface="+mj-cs"/>
              </a:rPr>
              <a:t>Tools for execution:</a:t>
            </a:r>
            <a:endParaRPr lang="en-US" sz="3000" dirty="0">
              <a:solidFill>
                <a:schemeClr val="tx1">
                  <a:lumMod val="50000"/>
                  <a:lumOff val="50000"/>
                </a:schemeClr>
              </a:solidFill>
              <a:latin typeface="Helvetica" pitchFamily="34" charset="0"/>
              <a:ea typeface="+mj-ea"/>
              <a:cs typeface="+mj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F602CA-5DD5-377E-5BFB-93557037CBA7}"/>
              </a:ext>
            </a:extLst>
          </p:cNvPr>
          <p:cNvSpPr txBox="1"/>
          <p:nvPr/>
        </p:nvSpPr>
        <p:spPr>
          <a:xfrm>
            <a:off x="2667001" y="1502487"/>
            <a:ext cx="67278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 the name suggests, </a:t>
            </a:r>
            <a:r>
              <a:rPr lang="en-US" b="1" dirty="0"/>
              <a:t>a feedback delay network </a:t>
            </a:r>
            <a:r>
              <a:rPr lang="en-US" dirty="0"/>
              <a:t>is composed of several delay lines each set to a different delay time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77AED5-2E05-4522-0F40-657E95D926A4}"/>
              </a:ext>
            </a:extLst>
          </p:cNvPr>
          <p:cNvSpPr txBox="1"/>
          <p:nvPr/>
        </p:nvSpPr>
        <p:spPr>
          <a:xfrm>
            <a:off x="8682992" y="4121016"/>
            <a:ext cx="276193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helps to create the effect is feeding back the output from each delay line into itself and into the other delay lines.</a:t>
            </a:r>
          </a:p>
        </p:txBody>
      </p:sp>
      <p:pic>
        <p:nvPicPr>
          <p:cNvPr id="10" name="Picture 9" descr="Diagram, schematic&#10;&#10;Description automatically generated">
            <a:extLst>
              <a:ext uri="{FF2B5EF4-FFF2-40B4-BE49-F238E27FC236}">
                <a16:creationId xmlns:a16="http://schemas.microsoft.com/office/drawing/2014/main" id="{3E2CB8CD-BD09-A1C3-8F97-6DAC0AE97B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3" y="2710027"/>
            <a:ext cx="7239000" cy="293901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CBF8906-6B0A-96E0-802D-389934EF2F08}"/>
              </a:ext>
            </a:extLst>
          </p:cNvPr>
          <p:cNvSpPr txBox="1"/>
          <p:nvPr/>
        </p:nvSpPr>
        <p:spPr>
          <a:xfrm>
            <a:off x="3814309" y="5464378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Delay-line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CF4EF2F-A9DB-1E41-35B4-A16156AA964B}"/>
              </a:ext>
            </a:extLst>
          </p:cNvPr>
          <p:cNvSpPr txBox="1"/>
          <p:nvPr/>
        </p:nvSpPr>
        <p:spPr>
          <a:xfrm>
            <a:off x="3733801" y="4490348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Delay-line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E204312-683E-47AF-7359-AFDAAC946FEB}"/>
              </a:ext>
            </a:extLst>
          </p:cNvPr>
          <p:cNvSpPr txBox="1"/>
          <p:nvPr/>
        </p:nvSpPr>
        <p:spPr>
          <a:xfrm>
            <a:off x="5815209" y="2787960"/>
            <a:ext cx="1890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Feedback matrix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C4772E7-DD26-928D-66E8-C538CF824665}"/>
              </a:ext>
            </a:extLst>
          </p:cNvPr>
          <p:cNvSpPr txBox="1"/>
          <p:nvPr/>
        </p:nvSpPr>
        <p:spPr>
          <a:xfrm>
            <a:off x="381000" y="152400"/>
            <a:ext cx="8001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34" charset="0"/>
              </a:rPr>
              <a:t>DSP3 Project 3:	FDN Reverb</a:t>
            </a:r>
          </a:p>
        </p:txBody>
      </p:sp>
    </p:spTree>
    <p:extLst>
      <p:ext uri="{BB962C8B-B14F-4D97-AF65-F5344CB8AC3E}">
        <p14:creationId xmlns:p14="http://schemas.microsoft.com/office/powerpoint/2010/main" val="29664416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Diagram, schematic&#10;&#10;Description automatically generated">
            <a:extLst>
              <a:ext uri="{FF2B5EF4-FFF2-40B4-BE49-F238E27FC236}">
                <a16:creationId xmlns:a16="http://schemas.microsoft.com/office/drawing/2014/main" id="{8B1DF82C-3824-50C0-7FE2-FCD8A53DC7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1752600"/>
            <a:ext cx="6604244" cy="3626988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F5F0101B-9A55-A6F6-9D04-2DAB4A559C73}"/>
              </a:ext>
            </a:extLst>
          </p:cNvPr>
          <p:cNvSpPr/>
          <p:nvPr/>
        </p:nvSpPr>
        <p:spPr>
          <a:xfrm>
            <a:off x="1074420" y="2362200"/>
            <a:ext cx="3307080" cy="143256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</a:rPr>
              <a:t>Using more delay lines can help to create a thicker and more realistic reverb: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0B17D878-AD7C-344B-190B-A791A1CAAAA2}"/>
              </a:ext>
            </a:extLst>
          </p:cNvPr>
          <p:cNvSpPr txBox="1">
            <a:spLocks/>
          </p:cNvSpPr>
          <p:nvPr/>
        </p:nvSpPr>
        <p:spPr>
          <a:xfrm>
            <a:off x="482356" y="685774"/>
            <a:ext cx="5461244" cy="457226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2400" b="1" dirty="0">
                <a:solidFill>
                  <a:srgbClr val="F47321"/>
                </a:solidFill>
                <a:latin typeface="Helvetica" pitchFamily="34" charset="0"/>
                <a:ea typeface="+mj-ea"/>
                <a:cs typeface="+mj-cs"/>
              </a:rPr>
              <a:t>Feedback Delay Network (FDN)</a:t>
            </a:r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  <a:latin typeface="Helvetica" pitchFamily="34" charset="0"/>
              <a:ea typeface="+mj-ea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86CA3AA-0946-7809-0D1B-E76523AF3CDC}"/>
              </a:ext>
            </a:extLst>
          </p:cNvPr>
          <p:cNvSpPr txBox="1"/>
          <p:nvPr/>
        </p:nvSpPr>
        <p:spPr>
          <a:xfrm>
            <a:off x="381000" y="152400"/>
            <a:ext cx="8001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34" charset="0"/>
              </a:rPr>
              <a:t>DSP3 Project 3:	FDN Reverb</a:t>
            </a:r>
          </a:p>
        </p:txBody>
      </p:sp>
    </p:spTree>
    <p:extLst>
      <p:ext uri="{BB962C8B-B14F-4D97-AF65-F5344CB8AC3E}">
        <p14:creationId xmlns:p14="http://schemas.microsoft.com/office/powerpoint/2010/main" val="8782633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B9784DC-F85A-2608-F5F7-0E1FB752A865}"/>
              </a:ext>
            </a:extLst>
          </p:cNvPr>
          <p:cNvSpPr/>
          <p:nvPr/>
        </p:nvSpPr>
        <p:spPr>
          <a:xfrm>
            <a:off x="3124200" y="681336"/>
            <a:ext cx="5257800" cy="92333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3F0B0C-51F4-2717-5F39-C852BBFB01D8}"/>
              </a:ext>
            </a:extLst>
          </p:cNvPr>
          <p:cNvSpPr txBox="1"/>
          <p:nvPr/>
        </p:nvSpPr>
        <p:spPr>
          <a:xfrm>
            <a:off x="3227331" y="794994"/>
            <a:ext cx="51546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project takes great inspiration from Valhalla DSP’s Supermassive delay/reverb effect:</a:t>
            </a:r>
          </a:p>
        </p:txBody>
      </p:sp>
      <p:pic>
        <p:nvPicPr>
          <p:cNvPr id="8194" name="Picture 2" descr="See the source image">
            <a:extLst>
              <a:ext uri="{FF2B5EF4-FFF2-40B4-BE49-F238E27FC236}">
                <a16:creationId xmlns:a16="http://schemas.microsoft.com/office/drawing/2014/main" id="{642B8EA8-05A9-6B5C-BFB4-A80005517D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109519"/>
            <a:ext cx="6781800" cy="3605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685BE89-AD00-7ECD-315B-7E3DB2F23AE3}"/>
              </a:ext>
            </a:extLst>
          </p:cNvPr>
          <p:cNvSpPr txBox="1"/>
          <p:nvPr/>
        </p:nvSpPr>
        <p:spPr>
          <a:xfrm>
            <a:off x="381000" y="152400"/>
            <a:ext cx="8001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34" charset="0"/>
              </a:rPr>
              <a:t>DSP3 Project 3:	FDN Reverb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66E0E3A-28C0-1503-0DA0-F06C4303747B}"/>
              </a:ext>
            </a:extLst>
          </p:cNvPr>
          <p:cNvSpPr txBox="1"/>
          <p:nvPr/>
        </p:nvSpPr>
        <p:spPr>
          <a:xfrm>
            <a:off x="8358553" y="3657600"/>
            <a:ext cx="34196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 we will try to implement our own version of some of these knobs…</a:t>
            </a:r>
          </a:p>
        </p:txBody>
      </p:sp>
    </p:spTree>
    <p:extLst>
      <p:ext uri="{BB962C8B-B14F-4D97-AF65-F5344CB8AC3E}">
        <p14:creationId xmlns:p14="http://schemas.microsoft.com/office/powerpoint/2010/main" val="605752374"/>
      </p:ext>
    </p:extLst>
  </p:cSld>
  <p:clrMapOvr>
    <a:masterClrMapping/>
  </p:clrMapOvr>
</p:sld>
</file>

<file path=ppt/theme/theme1.xml><?xml version="1.0" encoding="utf-8"?>
<a:theme xmlns:a="http://schemas.openxmlformats.org/drawingml/2006/main" name="UM 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UM Template 2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UM Template 3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BLANK1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13927</TotalTime>
  <Words>1244</Words>
  <Application>Microsoft Macintosh PowerPoint</Application>
  <PresentationFormat>Widescreen</PresentationFormat>
  <Paragraphs>247</Paragraphs>
  <Slides>25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Arial</vt:lpstr>
      <vt:lpstr>Calibri</vt:lpstr>
      <vt:lpstr>Helvetica</vt:lpstr>
      <vt:lpstr>UM Template</vt:lpstr>
      <vt:lpstr>UM Template 2</vt:lpstr>
      <vt:lpstr>UM Template 3</vt:lpstr>
      <vt:lpstr>BLANK1</vt:lpstr>
      <vt:lpstr>DSP3 Project 3:  Interstellar  A Feedback Delay Network Reverb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University of Miami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k.corrales</dc:creator>
  <cp:lastModifiedBy>Erthal, Nathan</cp:lastModifiedBy>
  <cp:revision>269</cp:revision>
  <dcterms:created xsi:type="dcterms:W3CDTF">2009-06-09T16:07:11Z</dcterms:created>
  <dcterms:modified xsi:type="dcterms:W3CDTF">2022-11-23T21:35:16Z</dcterms:modified>
</cp:coreProperties>
</file>